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7127875" cy="10439400"/>
  <p:notesSz cx="6735763" cy="9866313"/>
  <p:defaultTextStyle>
    <a:defPPr>
      <a:defRPr lang="ko-KR"/>
    </a:defPPr>
    <a:lvl1pPr marL="0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1pPr>
    <a:lvl2pPr marL="476128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2pPr>
    <a:lvl3pPr marL="952256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3pPr>
    <a:lvl4pPr marL="1428384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4pPr>
    <a:lvl5pPr marL="1904512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5pPr>
    <a:lvl6pPr marL="2380640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6pPr>
    <a:lvl7pPr marL="2856768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7pPr>
    <a:lvl8pPr marL="3332897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8pPr>
    <a:lvl9pPr marL="3809025" algn="l" defTabSz="952256" rtl="0" eaLnBrk="1" latinLnBrk="1" hangingPunct="1">
      <a:defRPr sz="18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A73"/>
    <a:srgbClr val="E7BBF3"/>
    <a:srgbClr val="F4E4F8"/>
    <a:srgbClr val="ECD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125" d="100"/>
          <a:sy n="125" d="100"/>
        </p:scale>
        <p:origin x="1932" y="-28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5300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684CDB4-9579-4DBF-A433-359C88589362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2025" y="1233488"/>
            <a:ext cx="22717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1" y="4748213"/>
            <a:ext cx="5389563" cy="3884612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5300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97FA27F4-75D6-42CF-9642-012A60015B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206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27F4-75D6-42CF-9642-012A60015BF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18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591" y="1708486"/>
            <a:ext cx="6058694" cy="3634458"/>
          </a:xfrm>
        </p:spPr>
        <p:txBody>
          <a:bodyPr anchor="b"/>
          <a:lstStyle>
            <a:lvl1pPr algn="ctr">
              <a:defRPr sz="467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0985" y="5483102"/>
            <a:ext cx="5345906" cy="2520438"/>
          </a:xfrm>
        </p:spPr>
        <p:txBody>
          <a:bodyPr/>
          <a:lstStyle>
            <a:lvl1pPr marL="0" indent="0" algn="ctr">
              <a:buNone/>
              <a:defRPr sz="1871"/>
            </a:lvl1pPr>
            <a:lvl2pPr marL="356387" indent="0" algn="ctr">
              <a:buNone/>
              <a:defRPr sz="1559"/>
            </a:lvl2pPr>
            <a:lvl3pPr marL="712775" indent="0" algn="ctr">
              <a:buNone/>
              <a:defRPr sz="1403"/>
            </a:lvl3pPr>
            <a:lvl4pPr marL="1069162" indent="0" algn="ctr">
              <a:buNone/>
              <a:defRPr sz="1247"/>
            </a:lvl4pPr>
            <a:lvl5pPr marL="1425550" indent="0" algn="ctr">
              <a:buNone/>
              <a:defRPr sz="1247"/>
            </a:lvl5pPr>
            <a:lvl6pPr marL="1781937" indent="0" algn="ctr">
              <a:buNone/>
              <a:defRPr sz="1247"/>
            </a:lvl6pPr>
            <a:lvl7pPr marL="2138324" indent="0" algn="ctr">
              <a:buNone/>
              <a:defRPr sz="1247"/>
            </a:lvl7pPr>
            <a:lvl8pPr marL="2494712" indent="0" algn="ctr">
              <a:buNone/>
              <a:defRPr sz="1247"/>
            </a:lvl8pPr>
            <a:lvl9pPr marL="2851099" indent="0" algn="ctr">
              <a:buNone/>
              <a:defRPr sz="1247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459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730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00886" y="555801"/>
            <a:ext cx="1536948" cy="884690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042" y="555801"/>
            <a:ext cx="4521746" cy="884690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69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838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329" y="2602603"/>
            <a:ext cx="6147792" cy="4342500"/>
          </a:xfrm>
        </p:spPr>
        <p:txBody>
          <a:bodyPr anchor="b"/>
          <a:lstStyle>
            <a:lvl1pPr>
              <a:defRPr sz="467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329" y="6986185"/>
            <a:ext cx="6147792" cy="2283618"/>
          </a:xfrm>
        </p:spPr>
        <p:txBody>
          <a:bodyPr/>
          <a:lstStyle>
            <a:lvl1pPr marL="0" indent="0">
              <a:buNone/>
              <a:defRPr sz="1871">
                <a:solidFill>
                  <a:schemeClr val="tx1"/>
                </a:solidFill>
              </a:defRPr>
            </a:lvl1pPr>
            <a:lvl2pPr marL="356387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2pPr>
            <a:lvl3pPr marL="71277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3pPr>
            <a:lvl4pPr marL="106916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4pPr>
            <a:lvl5pPr marL="1425550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5pPr>
            <a:lvl6pPr marL="1781937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6pPr>
            <a:lvl7pPr marL="213832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7pPr>
            <a:lvl8pPr marL="249471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8pPr>
            <a:lvl9pPr marL="2851099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4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041" y="2779007"/>
            <a:ext cx="3029347" cy="662370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487" y="2779007"/>
            <a:ext cx="3029347" cy="662370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728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555804"/>
            <a:ext cx="6147792" cy="201780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70" y="2559104"/>
            <a:ext cx="3015425" cy="1254177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970" y="3813281"/>
            <a:ext cx="3015425" cy="56087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8487" y="2559104"/>
            <a:ext cx="3030275" cy="1254177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08487" y="3813281"/>
            <a:ext cx="3030275" cy="56087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55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8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5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695960"/>
            <a:ext cx="2298925" cy="2435860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275" y="1503083"/>
            <a:ext cx="3608487" cy="7418740"/>
          </a:xfrm>
        </p:spPr>
        <p:txBody>
          <a:bodyPr/>
          <a:lstStyle>
            <a:lvl1pPr>
              <a:defRPr sz="2494"/>
            </a:lvl1pPr>
            <a:lvl2pPr>
              <a:defRPr sz="2183"/>
            </a:lvl2pPr>
            <a:lvl3pPr>
              <a:defRPr sz="1871"/>
            </a:lvl3pPr>
            <a:lvl4pPr>
              <a:defRPr sz="1559"/>
            </a:lvl4pPr>
            <a:lvl5pPr>
              <a:defRPr sz="1559"/>
            </a:lvl5pPr>
            <a:lvl6pPr>
              <a:defRPr sz="1559"/>
            </a:lvl6pPr>
            <a:lvl7pPr>
              <a:defRPr sz="1559"/>
            </a:lvl7pPr>
            <a:lvl8pPr>
              <a:defRPr sz="1559"/>
            </a:lvl8pPr>
            <a:lvl9pPr>
              <a:defRPr sz="155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3131820"/>
            <a:ext cx="2298925" cy="5802084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023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695960"/>
            <a:ext cx="2298925" cy="2435860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30275" y="1503083"/>
            <a:ext cx="3608487" cy="7418740"/>
          </a:xfrm>
        </p:spPr>
        <p:txBody>
          <a:bodyPr anchor="t"/>
          <a:lstStyle>
            <a:lvl1pPr marL="0" indent="0">
              <a:buNone/>
              <a:defRPr sz="2494"/>
            </a:lvl1pPr>
            <a:lvl2pPr marL="356387" indent="0">
              <a:buNone/>
              <a:defRPr sz="2183"/>
            </a:lvl2pPr>
            <a:lvl3pPr marL="712775" indent="0">
              <a:buNone/>
              <a:defRPr sz="1871"/>
            </a:lvl3pPr>
            <a:lvl4pPr marL="1069162" indent="0">
              <a:buNone/>
              <a:defRPr sz="1559"/>
            </a:lvl4pPr>
            <a:lvl5pPr marL="1425550" indent="0">
              <a:buNone/>
              <a:defRPr sz="1559"/>
            </a:lvl5pPr>
            <a:lvl6pPr marL="1781937" indent="0">
              <a:buNone/>
              <a:defRPr sz="1559"/>
            </a:lvl6pPr>
            <a:lvl7pPr marL="2138324" indent="0">
              <a:buNone/>
              <a:defRPr sz="1559"/>
            </a:lvl7pPr>
            <a:lvl8pPr marL="2494712" indent="0">
              <a:buNone/>
              <a:defRPr sz="1559"/>
            </a:lvl8pPr>
            <a:lvl9pPr marL="2851099" indent="0">
              <a:buNone/>
              <a:defRPr sz="1559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3131820"/>
            <a:ext cx="2298925" cy="5802084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94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042" y="555804"/>
            <a:ext cx="6147792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042" y="2779007"/>
            <a:ext cx="6147792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041" y="9675780"/>
            <a:ext cx="1603772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97B20-52CC-48AE-97F5-BB2EAE7723F4}" type="datetimeFigureOut">
              <a:rPr lang="ko-KR" altLang="en-US" smtClean="0"/>
              <a:t>2026-03-03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1109" y="9675780"/>
            <a:ext cx="2405658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4062" y="9675780"/>
            <a:ext cx="1603772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09C6C-1764-4133-8FD2-06D6580895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74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12775" rtl="0" eaLnBrk="1" latinLnBrk="1" hangingPunct="1">
        <a:lnSpc>
          <a:spcPct val="90000"/>
        </a:lnSpc>
        <a:spcBef>
          <a:spcPct val="0"/>
        </a:spcBef>
        <a:buNone/>
        <a:defRPr sz="34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194" indent="-178194" algn="l" defTabSz="712775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183" kern="1200">
          <a:solidFill>
            <a:schemeClr val="tx1"/>
          </a:solidFill>
          <a:latin typeface="+mn-lt"/>
          <a:ea typeface="+mn-ea"/>
          <a:cs typeface="+mn-cs"/>
        </a:defRPr>
      </a:lvl1pPr>
      <a:lvl2pPr marL="534581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890969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247356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743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960131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316518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672906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029293" indent="-178194" algn="l" defTabSz="712775" rtl="0" eaLnBrk="1" latinLnBrk="1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356387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712775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069162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425550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781937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138324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494712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2851099" algn="l" defTabSz="712775" rtl="0" eaLnBrk="1" latinLnBrk="1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71790"/>
            <a:ext cx="7127875" cy="102958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5" name="직사각형 4"/>
          <p:cNvSpPr/>
          <p:nvPr/>
        </p:nvSpPr>
        <p:spPr>
          <a:xfrm>
            <a:off x="-2540" y="1495665"/>
            <a:ext cx="7127875" cy="8998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grpSp>
        <p:nvGrpSpPr>
          <p:cNvPr id="62" name="그룹 61"/>
          <p:cNvGrpSpPr/>
          <p:nvPr/>
        </p:nvGrpSpPr>
        <p:grpSpPr>
          <a:xfrm>
            <a:off x="170538" y="1449478"/>
            <a:ext cx="3292667" cy="4545658"/>
            <a:chOff x="213360" y="1328745"/>
            <a:chExt cx="3096000" cy="3970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양쪽 모서리가 둥근 사각형 9"/>
            <p:cNvSpPr/>
            <p:nvPr/>
          </p:nvSpPr>
          <p:spPr>
            <a:xfrm>
              <a:off x="213360" y="1328745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접  수  안  내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13360" y="1613865"/>
              <a:ext cx="3096000" cy="36855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1791"/>
            <a:ext cx="7127875" cy="1290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6737" y="2055441"/>
            <a:ext cx="3300268" cy="1653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모든 강좌는 의왕도시공사 홈페이지에 </a:t>
            </a:r>
            <a:r>
              <a:rPr lang="ko-KR" altLang="en-US" sz="800" spc="-62" dirty="0" smtClean="0">
                <a:latin typeface="+mn-ea"/>
              </a:rPr>
              <a:t>회원 가입 </a:t>
            </a:r>
            <a:r>
              <a:rPr lang="ko-KR" altLang="en-US" sz="800" spc="-62" dirty="0">
                <a:latin typeface="+mn-ea"/>
              </a:rPr>
              <a:t>이후 접수 가능하며</a:t>
            </a:r>
            <a:r>
              <a:rPr lang="en-US" altLang="ko-KR" sz="800" spc="-62" dirty="0">
                <a:latin typeface="+mn-ea"/>
              </a:rPr>
              <a:t>, </a:t>
            </a:r>
          </a:p>
          <a:p>
            <a:pPr>
              <a:lnSpc>
                <a:spcPct val="110000"/>
              </a:lnSpc>
            </a:pPr>
            <a:r>
              <a:rPr lang="ko-KR" altLang="en-US" sz="800" spc="-62" dirty="0" smtClean="0">
                <a:latin typeface="+mn-ea"/>
              </a:rPr>
              <a:t>  반드시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거주지 인증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spc="-52" dirty="0">
                <a:latin typeface="+mn-ea"/>
              </a:rPr>
              <a:t>하시고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“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정보수정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＂</a:t>
            </a:r>
            <a:r>
              <a:rPr lang="ko-KR" altLang="en-US" sz="800" spc="-52" dirty="0">
                <a:latin typeface="+mn-ea"/>
              </a:rPr>
              <a:t>에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동의</a:t>
            </a:r>
            <a:r>
              <a:rPr lang="ko-KR" altLang="en-US" sz="800" spc="-52" dirty="0">
                <a:latin typeface="+mn-ea"/>
              </a:rPr>
              <a:t>하신 후 회원가입</a:t>
            </a:r>
            <a:r>
              <a:rPr lang="en-US" altLang="ko-KR" sz="800" spc="-52" dirty="0">
                <a:latin typeface="+mn-ea"/>
              </a:rPr>
              <a:t>/</a:t>
            </a:r>
            <a:r>
              <a:rPr lang="ko-KR" altLang="en-US" sz="800" spc="-52" dirty="0" smtClean="0">
                <a:latin typeface="+mn-ea"/>
              </a:rPr>
              <a:t>강습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등록을</a:t>
            </a:r>
            <a:r>
              <a:rPr lang="en-US" altLang="ko-KR" sz="800" spc="-52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진행하시기 </a:t>
            </a:r>
            <a:r>
              <a:rPr lang="ko-KR" altLang="en-US" sz="800" spc="-52" dirty="0">
                <a:latin typeface="+mn-ea"/>
              </a:rPr>
              <a:t>바랍니다</a:t>
            </a:r>
            <a:r>
              <a:rPr lang="en-US" altLang="ko-KR" sz="800" spc="-52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790" spc="-104" dirty="0">
                <a:latin typeface="+mn-ea"/>
              </a:rPr>
              <a:t>∙ 타지역 거주자는 </a:t>
            </a:r>
            <a:r>
              <a:rPr lang="ko-KR" altLang="en-US" sz="790" b="1" spc="-104" dirty="0">
                <a:solidFill>
                  <a:srgbClr val="FF0000"/>
                </a:solidFill>
                <a:latin typeface="+mn-ea"/>
              </a:rPr>
              <a:t>요금이 할증</a:t>
            </a:r>
            <a:r>
              <a:rPr lang="en-US" altLang="ko-KR" sz="790" b="1" spc="-104" dirty="0">
                <a:solidFill>
                  <a:srgbClr val="FF0000"/>
                </a:solidFill>
                <a:latin typeface="+mn-ea"/>
              </a:rPr>
              <a:t>(30%)</a:t>
            </a:r>
            <a:r>
              <a:rPr lang="ko-KR" altLang="en-US" sz="790" spc="-104" dirty="0">
                <a:latin typeface="+mn-ea"/>
              </a:rPr>
              <a:t>되며</a:t>
            </a:r>
            <a:r>
              <a:rPr lang="en-US" altLang="ko-KR" sz="790" spc="-104" dirty="0">
                <a:latin typeface="+mn-ea"/>
              </a:rPr>
              <a:t>, </a:t>
            </a:r>
            <a:r>
              <a:rPr lang="ko-KR" altLang="en-US" sz="790" spc="-104" dirty="0">
                <a:latin typeface="+mn-ea"/>
              </a:rPr>
              <a:t>강습은 </a:t>
            </a:r>
            <a:r>
              <a:rPr lang="en-US" altLang="ko-KR" sz="790" spc="-104" dirty="0">
                <a:latin typeface="+mn-ea"/>
              </a:rPr>
              <a:t>1</a:t>
            </a:r>
            <a:r>
              <a:rPr lang="ko-KR" altLang="en-US" sz="790" spc="-104" dirty="0">
                <a:latin typeface="+mn-ea"/>
              </a:rPr>
              <a:t>개월 단위로만 </a:t>
            </a:r>
            <a:r>
              <a:rPr lang="ko-KR" altLang="en-US" sz="790" spc="-104" dirty="0" smtClean="0">
                <a:latin typeface="+mn-ea"/>
              </a:rPr>
              <a:t>등록 가능합니다</a:t>
            </a:r>
            <a:r>
              <a:rPr lang="en-US" altLang="ko-KR" sz="790" spc="-104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※ 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타지역 할증 제외자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104" dirty="0">
                <a:latin typeface="+mn-ea"/>
              </a:rPr>
              <a:t>사업장이 의왕시에 소재하는 직장인과 사업자는 </a:t>
            </a:r>
            <a:endParaRPr lang="en-US" altLang="ko-KR" sz="800" spc="-104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104" dirty="0">
                <a:latin typeface="+mn-ea"/>
              </a:rPr>
              <a:t> </a:t>
            </a:r>
            <a:r>
              <a:rPr lang="en-US" altLang="ko-KR" sz="800" spc="-104" dirty="0" smtClean="0">
                <a:latin typeface="+mn-ea"/>
              </a:rPr>
              <a:t>     </a:t>
            </a:r>
            <a:r>
              <a:rPr lang="ko-KR" altLang="en-US" sz="800" spc="-104" dirty="0" smtClean="0">
                <a:latin typeface="+mn-ea"/>
              </a:rPr>
              <a:t>회원가입 후</a:t>
            </a:r>
            <a:r>
              <a:rPr lang="en-US" altLang="ko-KR" sz="800" spc="-104" dirty="0" smtClean="0">
                <a:latin typeface="+mn-ea"/>
              </a:rPr>
              <a:t>,</a:t>
            </a:r>
            <a:r>
              <a:rPr lang="ko-KR" altLang="en-US" sz="800" spc="-104" dirty="0" smtClean="0">
                <a:latin typeface="+mn-ea"/>
              </a:rPr>
              <a:t>  </a:t>
            </a:r>
            <a:r>
              <a:rPr lang="ko-KR" altLang="en-US" sz="800" b="1" spc="-104" dirty="0" smtClean="0">
                <a:solidFill>
                  <a:srgbClr val="FF0000"/>
                </a:solidFill>
                <a:latin typeface="+mn-ea"/>
              </a:rPr>
              <a:t>결제 </a:t>
            </a:r>
            <a:r>
              <a:rPr lang="ko-KR" altLang="en-US" sz="800" b="1" spc="-104" dirty="0">
                <a:solidFill>
                  <a:srgbClr val="FF0000"/>
                </a:solidFill>
                <a:latin typeface="+mn-ea"/>
              </a:rPr>
              <a:t>전</a:t>
            </a:r>
            <a:r>
              <a:rPr lang="ko-KR" altLang="en-US" sz="800" spc="-104" dirty="0">
                <a:latin typeface="+mn-ea"/>
              </a:rPr>
              <a:t>에</a:t>
            </a:r>
            <a:r>
              <a:rPr lang="ko-KR" altLang="en-US" sz="800" spc="-52" dirty="0">
                <a:latin typeface="+mn-ea"/>
              </a:rPr>
              <a:t> 안내데스크를 방문하여 감면 등록을 연</a:t>
            </a:r>
            <a:r>
              <a:rPr lang="en-US" altLang="ko-KR" sz="800" spc="-52" dirty="0">
                <a:latin typeface="+mn-ea"/>
              </a:rPr>
              <a:t>1</a:t>
            </a:r>
            <a:r>
              <a:rPr lang="ko-KR" altLang="en-US" sz="800" spc="-52" dirty="0">
                <a:latin typeface="+mn-ea"/>
              </a:rPr>
              <a:t>회 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  </a:t>
            </a:r>
            <a:r>
              <a:rPr lang="ko-KR" altLang="en-US" sz="800" spc="-52" dirty="0" smtClean="0">
                <a:latin typeface="+mn-ea"/>
              </a:rPr>
              <a:t>신청해야 </a:t>
            </a:r>
            <a:r>
              <a:rPr lang="ko-KR" altLang="en-US" sz="800" spc="-52" dirty="0">
                <a:latin typeface="+mn-ea"/>
              </a:rPr>
              <a:t>합니다</a:t>
            </a:r>
            <a:r>
              <a:rPr lang="en-US" altLang="ko-KR" sz="800" spc="-52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</a:t>
            </a:r>
            <a:r>
              <a:rPr lang="en-US" altLang="ko-KR" sz="800" spc="-52" dirty="0" smtClean="0">
                <a:latin typeface="+mn-ea"/>
              </a:rPr>
              <a:t>  [</a:t>
            </a:r>
            <a:r>
              <a:rPr lang="ko-KR" altLang="en-US" sz="800" spc="-52" dirty="0">
                <a:latin typeface="+mn-ea"/>
              </a:rPr>
              <a:t>관련서류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사업장 주소가 명시되어 있는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재직증명서</a:t>
            </a:r>
            <a:r>
              <a:rPr lang="ko-KR" altLang="en-US" sz="800" spc="-52" dirty="0">
                <a:latin typeface="+mn-ea"/>
              </a:rPr>
              <a:t> 또는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사업소득 </a:t>
            </a:r>
            <a:endParaRPr lang="en-US" altLang="ko-KR" sz="800" b="1" spc="-52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b="1" spc="-52" dirty="0" smtClean="0">
                <a:solidFill>
                  <a:srgbClr val="FF0000"/>
                </a:solidFill>
                <a:latin typeface="+mn-ea"/>
              </a:rPr>
              <a:t>                    납세증명서</a:t>
            </a:r>
            <a:r>
              <a:rPr lang="en-US" altLang="ko-KR" sz="800" spc="-52" dirty="0">
                <a:latin typeface="+mn-ea"/>
              </a:rPr>
              <a:t>(3</a:t>
            </a:r>
            <a:r>
              <a:rPr lang="ko-KR" altLang="en-US" sz="800" spc="-52" dirty="0" err="1">
                <a:latin typeface="+mn-ea"/>
              </a:rPr>
              <a:t>개월이내</a:t>
            </a:r>
            <a:r>
              <a:rPr lang="en-US" altLang="ko-KR" sz="800" spc="-52" dirty="0" smtClean="0">
                <a:latin typeface="+mn-ea"/>
              </a:rPr>
              <a:t>)</a:t>
            </a:r>
            <a:r>
              <a:rPr lang="ko-KR" altLang="en-US" sz="800" spc="-52" dirty="0" smtClean="0">
                <a:latin typeface="+mn-ea"/>
              </a:rPr>
              <a:t>제시 </a:t>
            </a:r>
            <a:r>
              <a:rPr lang="en-US" altLang="ko-KR" sz="800" spc="-52" dirty="0">
                <a:latin typeface="+mn-ea"/>
              </a:rPr>
              <a:t>/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다자녀 할인</a:t>
            </a:r>
            <a:r>
              <a:rPr lang="ko-KR" altLang="en-US" sz="800" spc="-52" dirty="0">
                <a:latin typeface="+mn-ea"/>
              </a:rPr>
              <a:t>은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제외</a:t>
            </a:r>
            <a:r>
              <a:rPr lang="en-US" altLang="ko-KR" sz="800" spc="-52" dirty="0" smtClean="0">
                <a:latin typeface="+mn-ea"/>
              </a:rPr>
              <a:t>]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+mn-ea"/>
              </a:rPr>
              <a:t>∙ 모든 강좌는 수강신청 인원이 정원의 </a:t>
            </a:r>
            <a:r>
              <a:rPr lang="en-US" altLang="ko-KR" sz="800" spc="-52" dirty="0">
                <a:latin typeface="+mn-ea"/>
              </a:rPr>
              <a:t>50% </a:t>
            </a:r>
            <a:r>
              <a:rPr lang="ko-KR" altLang="en-US" sz="800" spc="-52" dirty="0">
                <a:latin typeface="+mn-ea"/>
              </a:rPr>
              <a:t>미만인 경우 또는 운영상 </a:t>
            </a:r>
            <a:endParaRPr lang="en-US" altLang="ko-KR" sz="800" spc="-52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800" spc="-52" dirty="0">
                <a:latin typeface="+mn-ea"/>
              </a:rPr>
              <a:t> 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 smtClean="0">
                <a:latin typeface="+mn-ea"/>
              </a:rPr>
              <a:t>필요한 경우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폐강</a:t>
            </a:r>
            <a:r>
              <a:rPr lang="ko-KR" altLang="en-US" sz="800" spc="-52" dirty="0">
                <a:latin typeface="+mn-ea"/>
              </a:rPr>
              <a:t> 또는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합반</a:t>
            </a:r>
            <a:r>
              <a:rPr lang="ko-KR" altLang="en-US" sz="800" spc="-52" dirty="0">
                <a:latin typeface="+mn-ea"/>
              </a:rPr>
              <a:t>될 수 있습니다</a:t>
            </a:r>
            <a:r>
              <a:rPr lang="en-US" altLang="ko-KR" sz="800" spc="-52" dirty="0">
                <a:latin typeface="+mn-ea"/>
              </a:rPr>
              <a:t>.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234788" y="3799182"/>
            <a:ext cx="1501118" cy="149667"/>
            <a:chOff x="3589679" y="4987780"/>
            <a:chExt cx="1507701" cy="144000"/>
          </a:xfrm>
          <a:solidFill>
            <a:schemeClr val="accent5"/>
          </a:solidFill>
        </p:grpSpPr>
        <p:sp>
          <p:nvSpPr>
            <p:cNvPr id="18" name="직사각형 17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회원가입 및 카드 발급방법</a:t>
              </a:r>
            </a:p>
          </p:txBody>
        </p:sp>
        <p:sp>
          <p:nvSpPr>
            <p:cNvPr id="19" name="타원 18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3256" y="3988850"/>
            <a:ext cx="33002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52" dirty="0">
                <a:latin typeface="+mn-ea"/>
              </a:rPr>
              <a:t>∙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세 이상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공사 홈페이지 접속 후 핸드폰 실명 인증 후 회원가입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b="1" spc="-52" dirty="0">
                <a:latin typeface="+mn-ea"/>
              </a:rPr>
              <a:t>∙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800" b="1" spc="-52" dirty="0">
                <a:solidFill>
                  <a:schemeClr val="accent5"/>
                </a:solidFill>
                <a:latin typeface="+mn-ea"/>
              </a:rPr>
              <a:t>세 미만 </a:t>
            </a:r>
            <a:r>
              <a:rPr lang="en-US" altLang="ko-KR" sz="800" b="1" spc="-5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공사 홈페이지 접속 후 보호자 핸드폰으로 실명인증 후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            </a:t>
            </a:r>
            <a:r>
              <a:rPr lang="en-US" altLang="ko-KR" sz="800" spc="-52" dirty="0" smtClean="0">
                <a:latin typeface="+mn-ea"/>
              </a:rPr>
              <a:t>    </a:t>
            </a:r>
            <a:r>
              <a:rPr lang="ko-KR" altLang="en-US" sz="800" spc="-52" dirty="0">
                <a:latin typeface="+mn-ea"/>
              </a:rPr>
              <a:t>회원가입 </a:t>
            </a:r>
            <a:r>
              <a:rPr lang="en-US" altLang="ko-KR" sz="800" spc="-52" dirty="0">
                <a:latin typeface="+mn-ea"/>
              </a:rPr>
              <a:t>(</a:t>
            </a:r>
            <a:r>
              <a:rPr lang="ko-KR" altLang="en-US" sz="800" spc="-52" dirty="0">
                <a:latin typeface="+mn-ea"/>
              </a:rPr>
              <a:t>보호자 실명 핸드폰으로 등록</a:t>
            </a:r>
            <a:r>
              <a:rPr lang="en-US" altLang="ko-KR" sz="800" spc="-5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              </a:t>
            </a:r>
            <a:r>
              <a:rPr lang="en-US" altLang="ko-KR" sz="8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의왕도시공사 홈페이지 </a:t>
            </a:r>
            <a:r>
              <a:rPr lang="en-US" altLang="ko-KR" sz="800" b="1" spc="-52" dirty="0">
                <a:solidFill>
                  <a:srgbClr val="FE0A73"/>
                </a:solidFill>
                <a:latin typeface="+mn-ea"/>
              </a:rPr>
              <a:t>: </a:t>
            </a:r>
            <a:r>
              <a:rPr lang="en-US" altLang="ko-KR" sz="800" dirty="0">
                <a:latin typeface="+mn-ea"/>
              </a:rPr>
              <a:t>www.uuc.or.kr</a:t>
            </a: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+mn-ea"/>
              </a:rPr>
              <a:t>∙ 회원카드 발급 </a:t>
            </a:r>
            <a:r>
              <a:rPr lang="en-US" altLang="ko-KR" sz="800" spc="-52" dirty="0">
                <a:latin typeface="+mn-ea"/>
              </a:rPr>
              <a:t>: </a:t>
            </a:r>
            <a:r>
              <a:rPr lang="ko-KR" altLang="en-US" sz="800" spc="-52" dirty="0">
                <a:latin typeface="+mn-ea"/>
              </a:rPr>
              <a:t>현장에서 스마트폰으로 모바일 회원카드 또는 실물 회원 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                    </a:t>
            </a:r>
            <a:r>
              <a:rPr lang="en-US" altLang="ko-KR" sz="800" spc="-52" dirty="0" smtClean="0">
                <a:latin typeface="+mn-ea"/>
              </a:rPr>
              <a:t>  </a:t>
            </a:r>
            <a:r>
              <a:rPr lang="ko-KR" altLang="en-US" sz="800" spc="-52" dirty="0" smtClean="0">
                <a:latin typeface="+mn-ea"/>
              </a:rPr>
              <a:t>카드</a:t>
            </a:r>
            <a:r>
              <a:rPr lang="en-US" altLang="ko-KR" sz="800" spc="-52" dirty="0" smtClean="0">
                <a:latin typeface="+mn-ea"/>
              </a:rPr>
              <a:t> </a:t>
            </a:r>
            <a:r>
              <a:rPr lang="ko-KR" altLang="en-US" sz="800" spc="-52" dirty="0">
                <a:latin typeface="+mn-ea"/>
              </a:rPr>
              <a:t>발급 중 택</a:t>
            </a:r>
            <a:r>
              <a:rPr lang="en-US" altLang="ko-KR" sz="800" spc="-52" dirty="0">
                <a:latin typeface="+mn-ea"/>
              </a:rPr>
              <a:t>1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36573" y="4987177"/>
            <a:ext cx="917027" cy="149667"/>
            <a:chOff x="206048" y="4404594"/>
            <a:chExt cx="882307" cy="144000"/>
          </a:xfrm>
        </p:grpSpPr>
        <p:sp>
          <p:nvSpPr>
            <p:cNvPr id="26" name="직사각형 25"/>
            <p:cNvSpPr/>
            <p:nvPr/>
          </p:nvSpPr>
          <p:spPr>
            <a:xfrm>
              <a:off x="206048" y="4404594"/>
              <a:ext cx="813128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프로그램 접수</a:t>
              </a:r>
            </a:p>
          </p:txBody>
        </p:sp>
        <p:sp>
          <p:nvSpPr>
            <p:cNvPr id="27" name="타원 26"/>
            <p:cNvSpPr/>
            <p:nvPr/>
          </p:nvSpPr>
          <p:spPr>
            <a:xfrm>
              <a:off x="950412" y="4404594"/>
              <a:ext cx="137943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50858" y="5183506"/>
            <a:ext cx="3300265" cy="79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신규 개설 강좌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온라인 접수 </a:t>
            </a:r>
            <a:r>
              <a:rPr lang="en-US" altLang="ko-KR" sz="800" spc="-73" dirty="0">
                <a:latin typeface="+mn-ea"/>
              </a:rPr>
              <a:t>50%, </a:t>
            </a:r>
            <a:r>
              <a:rPr lang="ko-KR" altLang="en-US" sz="800" spc="-73" dirty="0" smtClean="0">
                <a:latin typeface="+mn-ea"/>
              </a:rPr>
              <a:t>방문 접수 </a:t>
            </a:r>
            <a:r>
              <a:rPr lang="en-US" altLang="ko-KR" sz="800" spc="-73" dirty="0">
                <a:latin typeface="+mn-ea"/>
              </a:rPr>
              <a:t>50%</a:t>
            </a:r>
            <a:r>
              <a:rPr lang="ko-KR" altLang="en-US" sz="800" spc="-73" dirty="0">
                <a:latin typeface="+mn-ea"/>
              </a:rPr>
              <a:t>로</a:t>
            </a:r>
            <a:r>
              <a:rPr lang="en-US" altLang="ko-KR" sz="800" spc="-73" dirty="0">
                <a:latin typeface="+mn-ea"/>
              </a:rPr>
              <a:t> </a:t>
            </a:r>
            <a:r>
              <a:rPr lang="ko-KR" altLang="en-US" sz="800" spc="-73" dirty="0">
                <a:latin typeface="+mn-ea"/>
              </a:rPr>
              <a:t>선착순입니다</a:t>
            </a:r>
            <a:r>
              <a:rPr lang="en-US" altLang="ko-KR" sz="800" spc="-73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800" b="1" spc="-73" dirty="0" smtClean="0">
                <a:solidFill>
                  <a:schemeClr val="accent5"/>
                </a:solidFill>
                <a:latin typeface="+mn-ea"/>
              </a:rPr>
              <a:t>기  존     강  좌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온라인 접수 </a:t>
            </a:r>
            <a:r>
              <a:rPr lang="en-US" altLang="ko-KR" sz="800" spc="-73" dirty="0">
                <a:latin typeface="+mn-ea"/>
              </a:rPr>
              <a:t>100%</a:t>
            </a:r>
            <a:r>
              <a:rPr lang="ko-KR" altLang="en-US" sz="800" spc="-73" dirty="0">
                <a:latin typeface="+mn-ea"/>
              </a:rPr>
              <a:t>로 선착순입니다</a:t>
            </a:r>
            <a:r>
              <a:rPr lang="en-US" altLang="ko-KR" sz="800" spc="-7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※ </a:t>
            </a:r>
            <a:r>
              <a:rPr lang="ko-KR" altLang="en-US" sz="800" spc="-73" dirty="0">
                <a:latin typeface="+mn-ea"/>
              </a:rPr>
              <a:t>방문접수 준비물 </a:t>
            </a:r>
            <a:r>
              <a:rPr lang="en-US" altLang="ko-KR" sz="800" spc="-73" dirty="0">
                <a:latin typeface="+mn-ea"/>
              </a:rPr>
              <a:t>: </a:t>
            </a:r>
            <a:r>
              <a:rPr lang="ko-KR" altLang="en-US" sz="800" spc="-73" dirty="0" smtClean="0">
                <a:latin typeface="+mn-ea"/>
              </a:rPr>
              <a:t>회원카드</a:t>
            </a:r>
            <a:r>
              <a:rPr lang="en-US" altLang="ko-KR" sz="800" spc="-73" dirty="0" smtClean="0">
                <a:latin typeface="+mn-ea"/>
              </a:rPr>
              <a:t>(</a:t>
            </a:r>
            <a:r>
              <a:rPr lang="ko-KR" altLang="en-US" sz="800" spc="-73" dirty="0">
                <a:latin typeface="+mn-ea"/>
              </a:rPr>
              <a:t>신분증</a:t>
            </a:r>
            <a:r>
              <a:rPr lang="en-US" altLang="ko-KR" sz="800" spc="-73" dirty="0">
                <a:latin typeface="+mn-ea"/>
              </a:rPr>
              <a:t>) + </a:t>
            </a:r>
            <a:r>
              <a:rPr lang="ko-KR" altLang="en-US" sz="800" spc="-73" dirty="0">
                <a:latin typeface="+mn-ea"/>
              </a:rPr>
              <a:t>결제카드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</a:t>
            </a:r>
            <a:r>
              <a:rPr lang="en-US" altLang="ko-KR" sz="800" spc="-73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73" dirty="0">
                <a:solidFill>
                  <a:srgbClr val="FF0000"/>
                </a:solidFill>
                <a:latin typeface="+mn-ea"/>
              </a:rPr>
              <a:t>대리접수는 가족만 가능 </a:t>
            </a:r>
            <a:r>
              <a:rPr lang="en-US" altLang="ko-KR" sz="800" spc="-73" dirty="0">
                <a:latin typeface="+mn-ea"/>
              </a:rPr>
              <a:t>(3</a:t>
            </a:r>
            <a:r>
              <a:rPr lang="ko-KR" altLang="en-US" sz="800" spc="-73" dirty="0">
                <a:latin typeface="+mn-ea"/>
              </a:rPr>
              <a:t>개월 이내 주민등록등본 또는 가족관계증명서 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    + </a:t>
            </a:r>
            <a:r>
              <a:rPr lang="ko-KR" altLang="en-US" sz="800" spc="-73" dirty="0">
                <a:latin typeface="+mn-ea"/>
              </a:rPr>
              <a:t>오시는 분 신분증</a:t>
            </a:r>
            <a:r>
              <a:rPr lang="en-US" altLang="ko-KR" sz="800" spc="-73" dirty="0">
                <a:latin typeface="+mn-ea"/>
              </a:rPr>
              <a:t>)</a:t>
            </a:r>
          </a:p>
        </p:txBody>
      </p:sp>
      <p:grpSp>
        <p:nvGrpSpPr>
          <p:cNvPr id="61" name="그룹 60"/>
          <p:cNvGrpSpPr/>
          <p:nvPr/>
        </p:nvGrpSpPr>
        <p:grpSpPr>
          <a:xfrm>
            <a:off x="143255" y="6197274"/>
            <a:ext cx="3300267" cy="2232840"/>
            <a:chOff x="213360" y="5572199"/>
            <a:chExt cx="3103146" cy="21483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양쪽 모서리가 둥근 사각형 28"/>
            <p:cNvSpPr/>
            <p:nvPr/>
          </p:nvSpPr>
          <p:spPr>
            <a:xfrm>
              <a:off x="220506" y="5572199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강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습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 접 수 기 간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13360" y="5860224"/>
              <a:ext cx="3096000" cy="1860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500359"/>
              </p:ext>
            </p:extLst>
          </p:nvPr>
        </p:nvGraphicFramePr>
        <p:xfrm>
          <a:off x="237406" y="6529094"/>
          <a:ext cx="3104364" cy="12090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8356"/>
                <a:gridCol w="1059457"/>
                <a:gridCol w="1456551"/>
              </a:tblGrid>
              <a:tr h="178142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    분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 수 일 자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62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기존회원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재등록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23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28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신규등록</a:t>
                      </a:r>
                      <a:endParaRPr lang="ko-KR" altLang="en-US" sz="83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거주자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57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타지역 거주자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83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3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150856" y="7793803"/>
            <a:ext cx="3300267" cy="63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+mn-ea"/>
              </a:rPr>
              <a:t>∙ 강습신청 후 </a:t>
            </a:r>
            <a:r>
              <a:rPr lang="en-US" altLang="ko-KR" sz="800" spc="-52" dirty="0">
                <a:latin typeface="+mn-ea"/>
              </a:rPr>
              <a:t>4</a:t>
            </a:r>
            <a:r>
              <a:rPr lang="ko-KR" altLang="en-US" sz="800" spc="-52" dirty="0">
                <a:latin typeface="+mn-ea"/>
              </a:rPr>
              <a:t>시간 이내 미결제 시 자동 신청 취소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+mn-ea"/>
              </a:rPr>
              <a:t>∙ </a:t>
            </a:r>
            <a:r>
              <a:rPr lang="ko-KR" altLang="en-US" sz="800" spc="-52" dirty="0" smtClean="0">
                <a:latin typeface="+mn-ea"/>
              </a:rPr>
              <a:t>일요일∙</a:t>
            </a:r>
            <a:r>
              <a:rPr lang="ko-KR" altLang="en-US" sz="800" spc="-52" dirty="0">
                <a:latin typeface="+mn-ea"/>
              </a:rPr>
              <a:t>공휴일은 </a:t>
            </a:r>
            <a:r>
              <a:rPr lang="ko-KR" altLang="en-US" sz="800" b="1" spc="-52" dirty="0">
                <a:solidFill>
                  <a:srgbClr val="FF0000"/>
                </a:solidFill>
                <a:latin typeface="+mn-ea"/>
              </a:rPr>
              <a:t>접수 불가 </a:t>
            </a:r>
            <a:r>
              <a:rPr lang="en-US" altLang="ko-KR" sz="800" spc="-52" dirty="0">
                <a:latin typeface="+mn-ea"/>
              </a:rPr>
              <a:t>(</a:t>
            </a:r>
            <a:r>
              <a:rPr lang="ko-KR" altLang="en-US" sz="800" spc="-52" dirty="0">
                <a:latin typeface="+mn-ea"/>
              </a:rPr>
              <a:t>현장접수 포함</a:t>
            </a:r>
            <a:r>
              <a:rPr lang="en-US" altLang="ko-KR" sz="800" spc="-5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- </a:t>
            </a:r>
            <a:r>
              <a:rPr lang="ko-KR" altLang="en-US" sz="800" spc="-52" dirty="0">
                <a:latin typeface="+mn-ea"/>
              </a:rPr>
              <a:t>접수기간 시작이 일요일 또는 공휴일인 경우 익일 접수 시작</a:t>
            </a:r>
            <a:endParaRPr lang="en-US" altLang="ko-KR" sz="800" spc="-5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52" dirty="0">
                <a:latin typeface="+mn-ea"/>
              </a:rPr>
              <a:t>  - </a:t>
            </a:r>
            <a:r>
              <a:rPr lang="ko-KR" altLang="en-US" sz="800" spc="-52" dirty="0">
                <a:latin typeface="+mn-ea"/>
              </a:rPr>
              <a:t>접수기간의 마지막 날이 일요일 또는 공휴일인 경우 전일 접수 종료</a:t>
            </a:r>
            <a:endParaRPr lang="en-US" altLang="ko-KR" sz="800" spc="-52" dirty="0">
              <a:latin typeface="+mn-ea"/>
            </a:endParaRPr>
          </a:p>
        </p:txBody>
      </p:sp>
      <p:grpSp>
        <p:nvGrpSpPr>
          <p:cNvPr id="60" name="그룹 59"/>
          <p:cNvGrpSpPr/>
          <p:nvPr/>
        </p:nvGrpSpPr>
        <p:grpSpPr>
          <a:xfrm>
            <a:off x="135656" y="8555042"/>
            <a:ext cx="3292667" cy="1686456"/>
            <a:chOff x="213360" y="7847147"/>
            <a:chExt cx="3096000" cy="16413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양쪽 모서리가 둥근 사각형 32"/>
            <p:cNvSpPr/>
            <p:nvPr/>
          </p:nvSpPr>
          <p:spPr>
            <a:xfrm>
              <a:off x="213360" y="7847147"/>
              <a:ext cx="3096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연  기  안  내</a:t>
              </a:r>
              <a:endParaRPr lang="ko-KR" altLang="en-US" sz="1455" b="1" spc="-52" dirty="0">
                <a:latin typeface="+mj-ea"/>
                <a:ea typeface="+mj-ea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213360" y="8130220"/>
              <a:ext cx="3096000" cy="1358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23161" y="8841126"/>
            <a:ext cx="3277399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900" b="1" spc="-52" dirty="0" smtClean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900" b="1" spc="-5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연기사유</a:t>
            </a:r>
            <a:r>
              <a:rPr lang="ko-KR" altLang="en-US" sz="780" spc="-62" dirty="0">
                <a:latin typeface="+mn-ea"/>
              </a:rPr>
              <a:t> </a:t>
            </a:r>
            <a:r>
              <a:rPr lang="en-US" altLang="ko-KR" sz="780" spc="-62" dirty="0">
                <a:latin typeface="+mn-ea"/>
              </a:rPr>
              <a:t>: </a:t>
            </a:r>
            <a:r>
              <a:rPr lang="ko-KR" altLang="en-US" sz="780" spc="-62" dirty="0">
                <a:latin typeface="+mn-ea"/>
              </a:rPr>
              <a:t>병원입원</a:t>
            </a:r>
            <a:r>
              <a:rPr lang="en-US" altLang="ko-KR" sz="780" spc="-62" dirty="0">
                <a:latin typeface="+mn-ea"/>
              </a:rPr>
              <a:t>, </a:t>
            </a:r>
            <a:r>
              <a:rPr lang="ko-KR" altLang="en-US" sz="780" spc="-62" dirty="0">
                <a:latin typeface="+mn-ea"/>
              </a:rPr>
              <a:t>국내 ∙ 외 출타</a:t>
            </a:r>
            <a:r>
              <a:rPr lang="en-US" altLang="ko-KR" sz="780" spc="-62" dirty="0">
                <a:latin typeface="+mn-ea"/>
              </a:rPr>
              <a:t>, </a:t>
            </a:r>
            <a:r>
              <a:rPr lang="ko-KR" altLang="en-US" sz="780" spc="-62" dirty="0">
                <a:latin typeface="+mn-ea"/>
              </a:rPr>
              <a:t>그 밖의 특별사유가 인정될 때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60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필요서류</a:t>
            </a:r>
            <a:r>
              <a:rPr lang="ko-KR" altLang="en-US" sz="760" spc="-62" dirty="0">
                <a:latin typeface="+mn-ea"/>
              </a:rPr>
              <a:t> </a:t>
            </a:r>
            <a:r>
              <a:rPr lang="en-US" altLang="ko-KR" sz="760" spc="-62" dirty="0">
                <a:latin typeface="+mn-ea"/>
              </a:rPr>
              <a:t>: </a:t>
            </a:r>
            <a:r>
              <a:rPr lang="ko-KR" altLang="en-US" sz="760" spc="-62" dirty="0">
                <a:latin typeface="+mn-ea"/>
              </a:rPr>
              <a:t>의사소견서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진단서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진료확인서</a:t>
            </a:r>
            <a:r>
              <a:rPr lang="en-US" altLang="ko-KR" sz="760" spc="-62" dirty="0">
                <a:latin typeface="+mn-ea"/>
              </a:rPr>
              <a:t>, </a:t>
            </a:r>
            <a:r>
              <a:rPr lang="ko-KR" altLang="en-US" sz="760" spc="-62" dirty="0">
                <a:latin typeface="+mn-ea"/>
              </a:rPr>
              <a:t>장기출타확인서 등 관련서류 제출</a:t>
            </a:r>
            <a:endParaRPr lang="en-US" altLang="ko-KR" sz="76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당해년도 최대 </a:t>
            </a:r>
            <a:r>
              <a:rPr lang="en-US" altLang="ko-KR" sz="800" b="1" spc="-6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회만 </a:t>
            </a:r>
            <a:r>
              <a:rPr lang="ko-KR" altLang="en-US" sz="780" spc="-62" dirty="0">
                <a:latin typeface="+mn-ea"/>
              </a:rPr>
              <a:t>연기가능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연기 신청서 제출일 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다음날부터</a:t>
            </a:r>
            <a:r>
              <a:rPr lang="ko-KR" altLang="en-US" sz="780" spc="-62" dirty="0">
                <a:latin typeface="+mn-ea"/>
              </a:rPr>
              <a:t> </a:t>
            </a:r>
            <a:r>
              <a:rPr lang="en-US" altLang="ko-KR" sz="780" spc="-62" dirty="0">
                <a:latin typeface="+mn-ea"/>
              </a:rPr>
              <a:t>30</a:t>
            </a:r>
            <a:r>
              <a:rPr lang="ko-KR" altLang="en-US" sz="780" spc="-62" dirty="0">
                <a:latin typeface="+mn-ea"/>
              </a:rPr>
              <a:t>일 </a:t>
            </a:r>
            <a:r>
              <a:rPr lang="en-US" altLang="ko-KR" sz="780" spc="-62" dirty="0">
                <a:latin typeface="+mn-ea"/>
              </a:rPr>
              <a:t>/ 60</a:t>
            </a:r>
            <a:r>
              <a:rPr lang="ko-KR" altLang="en-US" sz="780" spc="-62" dirty="0">
                <a:latin typeface="+mn-ea"/>
              </a:rPr>
              <a:t>일 중 선택 후 연기됩니다</a:t>
            </a:r>
            <a:r>
              <a:rPr lang="en-US" altLang="ko-KR" sz="780" spc="-62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본인 및 가족만 신청 가능</a:t>
            </a:r>
            <a:endParaRPr lang="en-US" altLang="ko-KR" sz="78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780" spc="-62" dirty="0">
                <a:latin typeface="+mn-ea"/>
              </a:rPr>
              <a:t>  (</a:t>
            </a:r>
            <a:r>
              <a:rPr lang="ko-KR" altLang="en-US" sz="780" spc="-62" dirty="0">
                <a:latin typeface="+mn-ea"/>
              </a:rPr>
              <a:t>가족대리 신청 시 주민등록등본 또는 가족관계증명서와 오시는 분 신분증</a:t>
            </a:r>
            <a:r>
              <a:rPr lang="en-US" altLang="ko-KR" sz="780" spc="-62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780" spc="-62" dirty="0">
                <a:latin typeface="+mn-ea"/>
              </a:rPr>
              <a:t>∙ 연기기간 만료 후 재 연기 불가     </a:t>
            </a:r>
            <a:r>
              <a:rPr lang="en-US" altLang="ko-KR" sz="8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800" b="1" spc="-62" dirty="0">
                <a:solidFill>
                  <a:srgbClr val="FF0000"/>
                </a:solidFill>
                <a:latin typeface="+mn-ea"/>
              </a:rPr>
              <a:t>연기 중 취소시 불이익 발생</a:t>
            </a:r>
            <a:endParaRPr lang="en-US" altLang="ko-KR" sz="8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endParaRPr lang="en-US" altLang="ko-KR" sz="623" spc="42" dirty="0">
              <a:latin typeface="+mn-ea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637395" y="1449478"/>
            <a:ext cx="3292667" cy="4272209"/>
            <a:chOff x="3539336" y="1328745"/>
            <a:chExt cx="3168000" cy="3381474"/>
          </a:xfrm>
        </p:grpSpPr>
        <p:sp>
          <p:nvSpPr>
            <p:cNvPr id="36" name="양쪽 모서리가 둥근 사각형 35"/>
            <p:cNvSpPr/>
            <p:nvPr/>
          </p:nvSpPr>
          <p:spPr>
            <a:xfrm>
              <a:off x="3539336" y="1328745"/>
              <a:ext cx="3168000" cy="27000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 smtClean="0">
                  <a:latin typeface="+mj-ea"/>
                  <a:ea typeface="+mj-ea"/>
                </a:rPr>
                <a:t>할 인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혜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</a:t>
              </a:r>
              <a:r>
                <a:rPr lang="ko-KR" altLang="en-US" sz="1455" b="1" spc="-52" dirty="0" err="1" smtClean="0">
                  <a:latin typeface="+mj-ea"/>
                  <a:ea typeface="+mj-ea"/>
                </a:rPr>
                <a:t>택</a:t>
              </a:r>
              <a:r>
                <a:rPr lang="ko-KR" altLang="en-US" sz="1455" b="1" spc="-52" dirty="0" smtClean="0">
                  <a:latin typeface="+mj-ea"/>
                  <a:ea typeface="+mj-ea"/>
                </a:rPr>
                <a:t> </a:t>
              </a:r>
              <a:r>
                <a:rPr lang="en-US" altLang="ko-KR" sz="1247" b="1" spc="-52" dirty="0">
                  <a:latin typeface="+mj-ea"/>
                  <a:ea typeface="+mj-ea"/>
                </a:rPr>
                <a:t>(</a:t>
              </a:r>
              <a:r>
                <a:rPr lang="ko-KR" altLang="en-US" sz="1247" b="1" spc="-52" dirty="0">
                  <a:latin typeface="+mj-ea"/>
                  <a:ea typeface="+mj-ea"/>
                </a:rPr>
                <a:t>중복할인불가</a:t>
              </a:r>
              <a:r>
                <a:rPr lang="en-US" altLang="ko-KR" sz="1247" b="1" spc="-52" dirty="0">
                  <a:latin typeface="+mj-ea"/>
                  <a:ea typeface="+mj-ea"/>
                </a:rPr>
                <a:t>)</a:t>
              </a:r>
              <a:endParaRPr lang="ko-KR" altLang="en-US" sz="1247" b="1" spc="-52" dirty="0">
                <a:latin typeface="+mj-ea"/>
                <a:ea typeface="+mj-ea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539336" y="1613865"/>
              <a:ext cx="3168000" cy="30963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312870"/>
              </p:ext>
            </p:extLst>
          </p:nvPr>
        </p:nvGraphicFramePr>
        <p:xfrm>
          <a:off x="3734739" y="1840032"/>
          <a:ext cx="3104367" cy="19813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66049"/>
                <a:gridCol w="538318"/>
              </a:tblGrid>
              <a:tr h="18456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할인대상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할인률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69714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en-US" altLang="ko-KR" sz="800" spc="-80" dirty="0" smtClean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세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 이상 노인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등록된 장애인과 장애 정도가 심한 장애인의</a:t>
                      </a:r>
                      <a:endParaRPr lang="en-US" altLang="ko-KR" sz="8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 활동을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보조하는 사람 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국민기초생활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보장법에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endParaRPr lang="en-US" altLang="ko-KR" sz="8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수급자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한부모가족지원법에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</a:t>
                      </a:r>
                      <a:endParaRPr lang="en-US" altLang="ko-KR" sz="8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국가유공자 ∙ 독립유공자 ∙ 참전유공자 ∙ </a:t>
                      </a:r>
                      <a:r>
                        <a:rPr lang="ko-KR" altLang="en-US" sz="800" spc="-80" dirty="0" err="1" smtClean="0">
                          <a:latin typeface="+mn-ea"/>
                          <a:ea typeface="+mn-ea"/>
                        </a:rPr>
                        <a:t>고엽제후유의증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 ∙ </a:t>
                      </a:r>
                      <a:endParaRPr lang="en-US" altLang="ko-KR" sz="800" spc="-8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800" spc="-80" dirty="0" smtClean="0">
                          <a:latin typeface="+mn-ea"/>
                          <a:ea typeface="+mn-ea"/>
                        </a:rPr>
                        <a:t>5.18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민주유공자 </a:t>
                      </a: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특수임무유공자 ∙ 의사상자 등의 예우 ∙ </a:t>
                      </a:r>
                      <a:endParaRPr lang="en-US" altLang="ko-KR" sz="800" spc="-8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  국군포로의 송환</a:t>
                      </a:r>
                      <a:r>
                        <a:rPr lang="en-US" altLang="ko-KR" sz="8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spc="-80" baseline="0" dirty="0" smtClean="0">
                          <a:latin typeface="+mn-ea"/>
                          <a:ea typeface="+mn-ea"/>
                        </a:rPr>
                        <a:t>및 대우 등의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법률 시행령에 해당하는 사람</a:t>
                      </a:r>
                      <a:endParaRPr lang="en-US" altLang="ko-KR" sz="8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경기도 문화의 날에 체육시설을 이용하는 사람 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장기대여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및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프로그램 이용자는 제외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), 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smtClean="0">
                          <a:latin typeface="+mn-ea"/>
                          <a:ea typeface="+mn-ea"/>
                        </a:rPr>
                        <a:t>∙ </a:t>
                      </a:r>
                      <a:r>
                        <a:rPr lang="ko-KR" altLang="en-US" sz="800" b="0" spc="-8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병역명문가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예우대상자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다자녀가정</a:t>
                      </a:r>
                      <a:r>
                        <a:rPr lang="en-US" altLang="ko-KR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</a:t>
                      </a:r>
                      <a:endParaRPr lang="en-US" altLang="ko-KR" sz="8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8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임신중이거나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출산 후 </a:t>
                      </a:r>
                      <a:r>
                        <a:rPr lang="en-US" altLang="ko-KR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년이 지나지 않은 여성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8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</a:rPr>
                        <a:t>∙ 가임기 여성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(10~55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세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/ 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수영강습에 한하여 적용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800" spc="-80" dirty="0" smtClean="0">
                          <a:latin typeface="+mn-ea"/>
                        </a:rPr>
                        <a:t>∙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3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개월 정기등록회원 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(</a:t>
                      </a:r>
                      <a:r>
                        <a:rPr lang="ko-KR" altLang="en-US" sz="800" spc="-80" dirty="0" smtClean="0">
                          <a:latin typeface="+mn-ea"/>
                        </a:rPr>
                        <a:t>의왕시민</a:t>
                      </a:r>
                      <a:r>
                        <a:rPr lang="en-US" altLang="ko-KR" sz="800" spc="-80" dirty="0" smtClean="0">
                          <a:latin typeface="+mn-ea"/>
                        </a:rPr>
                        <a:t>)</a:t>
                      </a:r>
                      <a:endParaRPr lang="ko-KR" altLang="en-US" sz="8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8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3639868" y="3834356"/>
            <a:ext cx="3300269" cy="1826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80" spc="-83" dirty="0">
                <a:latin typeface="+mn-ea"/>
              </a:rPr>
              <a:t>∙ 감면은</a:t>
            </a:r>
            <a:r>
              <a:rPr lang="en-US" altLang="ko-KR" sz="780" spc="-83" dirty="0">
                <a:latin typeface="+mn-ea"/>
              </a:rPr>
              <a:t>(65</a:t>
            </a:r>
            <a:r>
              <a:rPr lang="ko-KR" altLang="en-US" sz="780" spc="-83" dirty="0">
                <a:latin typeface="+mn-ea"/>
              </a:rPr>
              <a:t>세 이상 노인 등</a:t>
            </a:r>
            <a:r>
              <a:rPr lang="en-US" altLang="ko-KR" sz="780" spc="-83" dirty="0">
                <a:latin typeface="+mn-ea"/>
              </a:rPr>
              <a:t>) </a:t>
            </a:r>
            <a:r>
              <a:rPr lang="ko-KR" altLang="en-US" sz="780" spc="-83" dirty="0">
                <a:latin typeface="+mn-ea"/>
              </a:rPr>
              <a:t>결제 시점 기준으로 생일이 지나야 할인 적용됩니다</a:t>
            </a:r>
            <a:r>
              <a:rPr lang="en-US" altLang="ko-KR" sz="780" spc="-83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 할인의 가족범위는 의왕시에 주민등록을 주고 </a:t>
            </a:r>
            <a:r>
              <a:rPr lang="en-US" altLang="ko-KR" sz="800" spc="-83" dirty="0">
                <a:latin typeface="+mn-ea"/>
              </a:rPr>
              <a:t>2</a:t>
            </a:r>
            <a:r>
              <a:rPr lang="ko-KR" altLang="en-US" sz="800" spc="-83" dirty="0">
                <a:latin typeface="+mn-ea"/>
              </a:rPr>
              <a:t>인 이상 다자녀 가정 </a:t>
            </a:r>
            <a:endParaRPr lang="en-US" altLang="ko-KR" sz="800" spc="-8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</a:t>
            </a:r>
            <a:r>
              <a:rPr lang="ko-KR" altLang="en-US" sz="800" spc="-83" dirty="0">
                <a:latin typeface="+mn-ea"/>
              </a:rPr>
              <a:t>중 가족관계등록부상 </a:t>
            </a:r>
            <a:r>
              <a:rPr lang="en-US" altLang="ko-KR" sz="800" spc="-83" dirty="0">
                <a:latin typeface="+mn-ea"/>
              </a:rPr>
              <a:t>18</a:t>
            </a:r>
            <a:r>
              <a:rPr lang="ko-KR" altLang="en-US" sz="800" spc="-83" dirty="0">
                <a:latin typeface="+mn-ea"/>
              </a:rPr>
              <a:t>세 이하 자녀가 </a:t>
            </a:r>
            <a:r>
              <a:rPr lang="en-US" altLang="ko-KR" sz="800" spc="-83" dirty="0">
                <a:latin typeface="+mn-ea"/>
              </a:rPr>
              <a:t>1</a:t>
            </a:r>
            <a:r>
              <a:rPr lang="ko-KR" altLang="en-US" sz="800" spc="-83" dirty="0">
                <a:latin typeface="+mn-ea"/>
              </a:rPr>
              <a:t>명 이상인 가정입니다</a:t>
            </a:r>
            <a:r>
              <a:rPr lang="en-US" altLang="ko-KR" sz="800" spc="-8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(</a:t>
            </a:r>
            <a:r>
              <a:rPr lang="ko-KR" altLang="en-US" sz="800" spc="-83" dirty="0">
                <a:latin typeface="+mn-ea"/>
              </a:rPr>
              <a:t>의왕시에 주민등록을 두지 않으면 할인불가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가족의 범위는 배우자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자녀로 제한합니다</a:t>
            </a:r>
            <a:r>
              <a:rPr lang="en-US" altLang="ko-KR" sz="800" spc="-83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 (</a:t>
            </a:r>
            <a:r>
              <a:rPr lang="ko-KR" altLang="en-US" sz="800" spc="-83" dirty="0">
                <a:latin typeface="+mn-ea"/>
              </a:rPr>
              <a:t>조부모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형제자매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손자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손녀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며느리</a:t>
            </a:r>
            <a:r>
              <a:rPr lang="en-US" altLang="ko-KR" sz="800" spc="-83" dirty="0">
                <a:latin typeface="+mn-ea"/>
              </a:rPr>
              <a:t>, </a:t>
            </a:r>
            <a:r>
              <a:rPr lang="ko-KR" altLang="en-US" sz="800" spc="-83" dirty="0">
                <a:latin typeface="+mn-ea"/>
              </a:rPr>
              <a:t>사위 등 불가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다자녀는 </a:t>
            </a:r>
            <a:r>
              <a:rPr lang="ko-KR" altLang="en-US" sz="800" spc="-83" dirty="0" smtClean="0">
                <a:latin typeface="+mn-ea"/>
              </a:rPr>
              <a:t>회원 가입 </a:t>
            </a:r>
            <a:r>
              <a:rPr lang="ko-KR" altLang="en-US" sz="800" spc="-83" dirty="0">
                <a:latin typeface="+mn-ea"/>
              </a:rPr>
              <a:t>후 강습등록 전에 안내데스크로 방문하여 사전감면 </a:t>
            </a:r>
            <a:endParaRPr lang="en-US" altLang="ko-KR" sz="800" spc="-83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800" spc="-83" dirty="0">
                <a:latin typeface="+mn-ea"/>
              </a:rPr>
              <a:t> </a:t>
            </a:r>
            <a:r>
              <a:rPr lang="en-US" altLang="ko-KR" sz="800" spc="-83" dirty="0" smtClean="0">
                <a:latin typeface="+mn-ea"/>
              </a:rPr>
              <a:t> </a:t>
            </a:r>
            <a:r>
              <a:rPr lang="ko-KR" altLang="en-US" sz="800" spc="-83" dirty="0" smtClean="0">
                <a:latin typeface="+mn-ea"/>
              </a:rPr>
              <a:t>등록을</a:t>
            </a:r>
            <a:r>
              <a:rPr lang="en-US" altLang="ko-KR" sz="800" spc="-83" dirty="0" smtClean="0">
                <a:latin typeface="+mn-ea"/>
              </a:rPr>
              <a:t>  </a:t>
            </a:r>
            <a:r>
              <a:rPr lang="ko-KR" altLang="en-US" sz="800" spc="-83" dirty="0">
                <a:latin typeface="+mn-ea"/>
              </a:rPr>
              <a:t>해야 합니다</a:t>
            </a:r>
            <a:r>
              <a:rPr lang="en-US" altLang="ko-KR" sz="800" spc="-83" dirty="0">
                <a:latin typeface="+mn-ea"/>
              </a:rPr>
              <a:t>. (</a:t>
            </a:r>
            <a:r>
              <a:rPr lang="ko-KR" altLang="en-US" sz="800" spc="-83" dirty="0">
                <a:latin typeface="+mn-ea"/>
              </a:rPr>
              <a:t>연</a:t>
            </a:r>
            <a:r>
              <a:rPr lang="en-US" altLang="ko-KR" sz="800" spc="-83" dirty="0">
                <a:latin typeface="+mn-ea"/>
              </a:rPr>
              <a:t>1</a:t>
            </a:r>
            <a:r>
              <a:rPr lang="ko-KR" altLang="en-US" sz="800" spc="-83" dirty="0">
                <a:latin typeface="+mn-ea"/>
              </a:rPr>
              <a:t>회 신청 </a:t>
            </a:r>
            <a:r>
              <a:rPr lang="en-US" altLang="ko-KR" sz="800" spc="-83" dirty="0">
                <a:latin typeface="+mn-ea"/>
              </a:rPr>
              <a:t>: 3</a:t>
            </a:r>
            <a:r>
              <a:rPr lang="ko-KR" altLang="en-US" sz="800" spc="-83" dirty="0">
                <a:latin typeface="+mn-ea"/>
              </a:rPr>
              <a:t>개월 이내 주민등록등본 </a:t>
            </a:r>
            <a:r>
              <a:rPr lang="en-US" altLang="ko-KR" sz="800" spc="-83" dirty="0">
                <a:latin typeface="+mn-ea"/>
              </a:rPr>
              <a:t>+ </a:t>
            </a:r>
            <a:r>
              <a:rPr lang="ko-KR" altLang="en-US" sz="800" spc="-83" dirty="0">
                <a:latin typeface="+mn-ea"/>
              </a:rPr>
              <a:t>부모님신분증</a:t>
            </a:r>
            <a:r>
              <a:rPr lang="en-US" altLang="ko-KR" sz="800" spc="-83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83" dirty="0">
                <a:latin typeface="+mn-ea"/>
              </a:rPr>
              <a:t>∙ 다자녀 등 사전감면등록 전에 강습</a:t>
            </a:r>
            <a:r>
              <a:rPr lang="en-US" altLang="ko-KR" sz="800" spc="-83" dirty="0">
                <a:latin typeface="+mn-ea"/>
              </a:rPr>
              <a:t>/</a:t>
            </a:r>
            <a:r>
              <a:rPr lang="ko-KR" altLang="en-US" sz="800" spc="-83" dirty="0">
                <a:latin typeface="+mn-ea"/>
              </a:rPr>
              <a:t>일일이용료 결제한 경우 환불 </a:t>
            </a:r>
            <a:r>
              <a:rPr lang="ko-KR" altLang="en-US" sz="800" spc="-83" dirty="0" smtClean="0">
                <a:latin typeface="+mn-ea"/>
              </a:rPr>
              <a:t>불가</a:t>
            </a:r>
            <a:endParaRPr lang="en-US" altLang="ko-KR" sz="800" spc="-8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증빙 자료 미체출 등 회원의 귀책사유로 감면을 받지 못하여 차후 관련 증빙 </a:t>
            </a:r>
            <a:endParaRPr lang="en-US" altLang="ko-KR" sz="780" b="1" spc="-83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780" b="1" spc="-83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780" b="1" spc="-83" dirty="0" smtClean="0">
                <a:solidFill>
                  <a:srgbClr val="FF0000"/>
                </a:solidFill>
                <a:latin typeface="+mn-ea"/>
              </a:rPr>
              <a:t>자료를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제출하여 감면을 요구한 경우에는 지나간 기간 모두에 대하여 이를 </a:t>
            </a:r>
            <a:endParaRPr lang="en-US" altLang="ko-KR" sz="780" b="1" spc="-83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780" b="1" spc="-83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780" b="1" spc="-83" dirty="0" smtClean="0">
                <a:solidFill>
                  <a:srgbClr val="FF0000"/>
                </a:solidFill>
                <a:latin typeface="+mn-ea"/>
              </a:rPr>
              <a:t>소급하지 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아니합니다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. [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이용약관 제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780" b="1" spc="-83" dirty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780" b="1" spc="-83" dirty="0">
                <a:solidFill>
                  <a:srgbClr val="FF0000"/>
                </a:solidFill>
                <a:latin typeface="+mn-ea"/>
              </a:rPr>
              <a:t>]</a:t>
            </a:r>
          </a:p>
        </p:txBody>
      </p:sp>
      <p:sp>
        <p:nvSpPr>
          <p:cNvPr id="40" name="양쪽 모서리가 둥근 사각형 39"/>
          <p:cNvSpPr/>
          <p:nvPr/>
        </p:nvSpPr>
        <p:spPr>
          <a:xfrm>
            <a:off x="3632200" y="5820968"/>
            <a:ext cx="3292667" cy="280625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55" b="1" spc="-52" dirty="0" smtClean="0">
                <a:latin typeface="+mj-ea"/>
                <a:ea typeface="+mj-ea"/>
              </a:rPr>
              <a:t>환  불  안  내</a:t>
            </a:r>
            <a:endParaRPr lang="ko-KR" altLang="en-US" sz="1455" b="1" spc="-52" dirty="0">
              <a:latin typeface="+mj-ea"/>
              <a:ea typeface="+mj-ea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632268" y="6136364"/>
            <a:ext cx="3292667" cy="3459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45" name="TextBox 44"/>
          <p:cNvSpPr txBox="1"/>
          <p:nvPr/>
        </p:nvSpPr>
        <p:spPr>
          <a:xfrm>
            <a:off x="3624668" y="6592849"/>
            <a:ext cx="3225434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의왕도시공사 홈페이지에서 강습취소 신청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780" spc="-62" dirty="0" smtClean="0">
                <a:latin typeface="+mn-ea"/>
              </a:rPr>
              <a:t>  (</a:t>
            </a:r>
            <a:r>
              <a:rPr lang="ko-KR" altLang="en-US" sz="780" spc="-62" dirty="0">
                <a:latin typeface="+mn-ea"/>
              </a:rPr>
              <a:t>로그인 → 마이페이지 → 수강 환불 신청 → 환불할 강좌선택 → 환불하기</a:t>
            </a:r>
            <a:r>
              <a:rPr lang="en-US" altLang="ko-KR" sz="780" spc="-62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62" dirty="0">
                <a:latin typeface="+mn-ea"/>
              </a:rPr>
              <a:t>∙ 현장 방문하여 강습취소 신청서 작성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62" dirty="0">
                <a:latin typeface="+mn-ea"/>
              </a:rPr>
              <a:t>  (</a:t>
            </a:r>
            <a:r>
              <a:rPr lang="ko-KR" altLang="en-US" sz="800" spc="-62" dirty="0">
                <a:latin typeface="+mn-ea"/>
              </a:rPr>
              <a:t>회원증 및 신분증 지참 </a:t>
            </a:r>
            <a:r>
              <a:rPr lang="en-US" altLang="ko-KR" sz="800" spc="-62" dirty="0">
                <a:latin typeface="+mn-ea"/>
              </a:rPr>
              <a:t>/ </a:t>
            </a:r>
            <a:r>
              <a:rPr lang="ko-KR" altLang="en-US" sz="800" spc="-62" dirty="0">
                <a:latin typeface="+mn-ea"/>
              </a:rPr>
              <a:t>가족대리 신청 가능</a:t>
            </a:r>
            <a:r>
              <a:rPr lang="en-US" altLang="ko-KR" sz="800" spc="-62" dirty="0">
                <a:latin typeface="+mn-ea"/>
              </a:rPr>
              <a:t>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632268" y="6146876"/>
            <a:ext cx="3168086" cy="242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900" b="1" spc="-52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900" b="1" spc="-5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900" b="1" spc="-52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3685554" y="7251491"/>
            <a:ext cx="1563490" cy="149667"/>
            <a:chOff x="3589679" y="5020300"/>
            <a:chExt cx="1504294" cy="144000"/>
          </a:xfrm>
          <a:solidFill>
            <a:schemeClr val="accent5"/>
          </a:solidFill>
        </p:grpSpPr>
        <p:sp>
          <p:nvSpPr>
            <p:cNvPr id="48" name="직사각형 47"/>
            <p:cNvSpPr/>
            <p:nvPr/>
          </p:nvSpPr>
          <p:spPr>
            <a:xfrm>
              <a:off x="3589679" y="5020300"/>
              <a:ext cx="1444283" cy="144000"/>
            </a:xfrm>
            <a:prstGeom prst="rect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현장방문 환불 구비서류</a:t>
              </a:r>
            </a:p>
          </p:txBody>
        </p:sp>
        <p:sp>
          <p:nvSpPr>
            <p:cNvPr id="49" name="타원 48"/>
            <p:cNvSpPr/>
            <p:nvPr/>
          </p:nvSpPr>
          <p:spPr>
            <a:xfrm>
              <a:off x="4949973" y="5020300"/>
              <a:ext cx="144000" cy="144000"/>
            </a:xfrm>
            <a:prstGeom prst="ellipse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639868" y="7440839"/>
            <a:ext cx="3225434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800" b="1" spc="-73" dirty="0" smtClean="0">
                <a:solidFill>
                  <a:schemeClr val="accent5"/>
                </a:solidFill>
                <a:latin typeface="+mn-ea"/>
              </a:rPr>
              <a:t>본 인  접 수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환불 신청서 작성 </a:t>
            </a:r>
            <a:r>
              <a:rPr lang="en-US" altLang="ko-KR" sz="800" spc="-73" dirty="0">
                <a:latin typeface="+mn-ea"/>
              </a:rPr>
              <a:t>+ </a:t>
            </a:r>
            <a:r>
              <a:rPr lang="ko-KR" altLang="en-US" sz="800" spc="-73" dirty="0">
                <a:latin typeface="+mn-ea"/>
              </a:rPr>
              <a:t>본인 회원 카드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800" b="1" spc="-73" dirty="0">
                <a:latin typeface="+mn-ea"/>
              </a:rPr>
              <a:t>∙</a:t>
            </a:r>
            <a:r>
              <a:rPr lang="ko-KR" altLang="en-US" sz="800" b="1" spc="-73" dirty="0">
                <a:solidFill>
                  <a:schemeClr val="accent5"/>
                </a:solidFill>
                <a:latin typeface="+mn-ea"/>
              </a:rPr>
              <a:t> 대리인 접수 </a:t>
            </a:r>
            <a:r>
              <a:rPr lang="en-US" altLang="ko-KR" sz="800" b="1" spc="-73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73" dirty="0">
                <a:latin typeface="+mn-ea"/>
              </a:rPr>
              <a:t>환불신청서 작성</a:t>
            </a:r>
            <a:r>
              <a:rPr lang="en-US" altLang="ko-KR" sz="800" spc="-73" dirty="0">
                <a:latin typeface="+mn-ea"/>
              </a:rPr>
              <a:t>, </a:t>
            </a:r>
            <a:r>
              <a:rPr lang="ko-KR" altLang="en-US" sz="800" spc="-73" dirty="0">
                <a:latin typeface="+mn-ea"/>
              </a:rPr>
              <a:t>회원 가족관계 확인</a:t>
            </a:r>
            <a:endParaRPr lang="en-US" altLang="ko-KR" sz="800" spc="-73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73" dirty="0">
                <a:latin typeface="+mn-ea"/>
              </a:rPr>
              <a:t> </a:t>
            </a:r>
            <a:r>
              <a:rPr lang="en-US" altLang="ko-KR" sz="800" spc="-83" dirty="0">
                <a:latin typeface="+mn-ea"/>
              </a:rPr>
              <a:t> [</a:t>
            </a:r>
            <a:r>
              <a:rPr lang="ko-KR" altLang="en-US" sz="800" spc="-83" dirty="0">
                <a:latin typeface="+mn-ea"/>
              </a:rPr>
              <a:t>가족관계를 증명할 수 있는 증빙서류 지참 </a:t>
            </a:r>
            <a:r>
              <a:rPr lang="en-US" altLang="ko-KR" sz="800" spc="-83" dirty="0">
                <a:latin typeface="+mn-ea"/>
              </a:rPr>
              <a:t>(3</a:t>
            </a:r>
            <a:r>
              <a:rPr lang="ko-KR" altLang="en-US" sz="800" spc="-83" dirty="0">
                <a:latin typeface="+mn-ea"/>
              </a:rPr>
              <a:t>개월 이내 가족관계증명서 </a:t>
            </a:r>
            <a:endParaRPr lang="en-US" altLang="ko-KR" sz="800" spc="-83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83" dirty="0">
                <a:latin typeface="+mn-ea"/>
              </a:rPr>
              <a:t> </a:t>
            </a:r>
            <a:r>
              <a:rPr lang="en-US" altLang="ko-KR" sz="800" spc="-83" dirty="0" smtClean="0">
                <a:latin typeface="+mn-ea"/>
              </a:rPr>
              <a:t>   </a:t>
            </a:r>
            <a:r>
              <a:rPr lang="ko-KR" altLang="en-US" sz="800" spc="-83" dirty="0" smtClean="0">
                <a:latin typeface="+mn-ea"/>
              </a:rPr>
              <a:t>또는</a:t>
            </a:r>
            <a:r>
              <a:rPr lang="en-US" altLang="ko-KR" sz="800" spc="-73" dirty="0" smtClean="0">
                <a:latin typeface="+mn-ea"/>
              </a:rPr>
              <a:t> </a:t>
            </a:r>
            <a:r>
              <a:rPr lang="ko-KR" altLang="en-US" sz="800" spc="-73" dirty="0" smtClean="0">
                <a:latin typeface="+mn-ea"/>
              </a:rPr>
              <a:t>주민등록등본과 </a:t>
            </a:r>
            <a:r>
              <a:rPr lang="ko-KR" altLang="en-US" sz="800" spc="-73" dirty="0">
                <a:latin typeface="+mn-ea"/>
              </a:rPr>
              <a:t>오시는 분 신분증 등</a:t>
            </a:r>
            <a:r>
              <a:rPr lang="en-US" altLang="ko-KR" sz="800" spc="-73" dirty="0" smtClean="0">
                <a:latin typeface="+mn-ea"/>
              </a:rPr>
              <a:t>) ]</a:t>
            </a:r>
            <a:endParaRPr lang="en-US" altLang="ko-KR" sz="800" spc="-73" dirty="0">
              <a:latin typeface="+mn-ea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3685553" y="8102975"/>
            <a:ext cx="750558" cy="149667"/>
            <a:chOff x="3556056" y="7265041"/>
            <a:chExt cx="722140" cy="144000"/>
          </a:xfrm>
        </p:grpSpPr>
        <p:sp>
          <p:nvSpPr>
            <p:cNvPr id="52" name="직사각형 51"/>
            <p:cNvSpPr/>
            <p:nvPr/>
          </p:nvSpPr>
          <p:spPr>
            <a:xfrm>
              <a:off x="3556056" y="7265041"/>
              <a:ext cx="639707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환불기준</a:t>
              </a:r>
            </a:p>
          </p:txBody>
        </p:sp>
        <p:sp>
          <p:nvSpPr>
            <p:cNvPr id="53" name="타원 52"/>
            <p:cNvSpPr/>
            <p:nvPr/>
          </p:nvSpPr>
          <p:spPr>
            <a:xfrm>
              <a:off x="4134196" y="7265041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617067" y="8274864"/>
            <a:ext cx="3225434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62" dirty="0">
                <a:latin typeface="+mn-ea"/>
              </a:rPr>
              <a:t>∙ 결제 당일 </a:t>
            </a:r>
            <a:r>
              <a:rPr lang="ko-KR" altLang="en-US" sz="800" spc="-62" dirty="0" smtClean="0">
                <a:latin typeface="+mn-ea"/>
              </a:rPr>
              <a:t> 취소 </a:t>
            </a:r>
            <a:r>
              <a:rPr lang="ko-KR" altLang="en-US" sz="800" spc="-62" dirty="0">
                <a:latin typeface="+mn-ea"/>
              </a:rPr>
              <a:t>시 전액 환불됩니다</a:t>
            </a:r>
            <a:r>
              <a:rPr lang="en-US" altLang="ko-KR" sz="800" spc="-62" dirty="0">
                <a:latin typeface="+mn-ea"/>
              </a:rPr>
              <a:t>. (</a:t>
            </a:r>
            <a:r>
              <a:rPr lang="ko-KR" altLang="en-US" sz="800" spc="-62" dirty="0">
                <a:latin typeface="+mn-ea"/>
              </a:rPr>
              <a:t>프로그램 폐강 포함</a:t>
            </a:r>
            <a:r>
              <a:rPr lang="en-US" altLang="ko-KR" sz="800" spc="-62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b="1" spc="-62" dirty="0">
                <a:latin typeface="+mn-ea"/>
              </a:rPr>
              <a:t>∙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결제한 다음날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~ 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강습 개시일 이전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62" dirty="0">
                <a:latin typeface="+mn-ea"/>
              </a:rPr>
              <a:t>총 결제금액의 </a:t>
            </a:r>
            <a:r>
              <a:rPr lang="en-US" altLang="ko-KR" sz="800" spc="-62" dirty="0">
                <a:latin typeface="+mn-ea"/>
              </a:rPr>
              <a:t>10% (</a:t>
            </a:r>
            <a:r>
              <a:rPr lang="ko-KR" altLang="en-US" sz="800" spc="-62" dirty="0">
                <a:latin typeface="+mn-ea"/>
              </a:rPr>
              <a:t>위약금</a:t>
            </a:r>
            <a:r>
              <a:rPr lang="en-US" altLang="ko-KR" sz="800" spc="-62" dirty="0">
                <a:latin typeface="+mn-ea"/>
              </a:rPr>
              <a:t>) </a:t>
            </a:r>
            <a:r>
              <a:rPr lang="ko-KR" altLang="en-US" sz="800" spc="-62" dirty="0">
                <a:latin typeface="+mn-ea"/>
              </a:rPr>
              <a:t>공제 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b="1" spc="-62" dirty="0">
                <a:latin typeface="+mn-ea"/>
              </a:rPr>
              <a:t>∙</a:t>
            </a:r>
            <a:r>
              <a:rPr lang="ko-KR" altLang="en-US" sz="800" b="1" spc="-62" dirty="0">
                <a:solidFill>
                  <a:schemeClr val="accent5"/>
                </a:solidFill>
                <a:latin typeface="+mn-ea"/>
              </a:rPr>
              <a:t> 강습 개시일 이후 </a:t>
            </a:r>
            <a:r>
              <a:rPr lang="en-US" altLang="ko-KR" sz="8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800" spc="-62" dirty="0" smtClean="0">
                <a:latin typeface="+mn-ea"/>
              </a:rPr>
              <a:t>취소일 까지의 이용 일수에 </a:t>
            </a:r>
            <a:r>
              <a:rPr lang="ko-KR" altLang="en-US" sz="800" spc="-62" dirty="0">
                <a:latin typeface="+mn-ea"/>
              </a:rPr>
              <a:t>해당하는 금액과 총 결제 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spc="-62" dirty="0">
                <a:latin typeface="+mn-ea"/>
              </a:rPr>
              <a:t>  </a:t>
            </a:r>
            <a:r>
              <a:rPr lang="ko-KR" altLang="en-US" sz="800" spc="-62" dirty="0">
                <a:latin typeface="+mn-ea"/>
              </a:rPr>
              <a:t>금액의 </a:t>
            </a:r>
            <a:r>
              <a:rPr lang="en-US" altLang="ko-KR" sz="800" spc="-62" dirty="0">
                <a:latin typeface="+mn-ea"/>
              </a:rPr>
              <a:t>10% (</a:t>
            </a:r>
            <a:r>
              <a:rPr lang="ko-KR" altLang="en-US" sz="800" spc="-62" dirty="0">
                <a:latin typeface="+mn-ea"/>
              </a:rPr>
              <a:t>위약금</a:t>
            </a:r>
            <a:r>
              <a:rPr lang="en-US" altLang="ko-KR" sz="800" spc="-62" dirty="0">
                <a:latin typeface="+mn-ea"/>
              </a:rPr>
              <a:t>) </a:t>
            </a:r>
            <a:r>
              <a:rPr lang="ko-KR" altLang="en-US" sz="800" spc="-62" dirty="0">
                <a:latin typeface="+mn-ea"/>
              </a:rPr>
              <a:t>공제</a:t>
            </a:r>
            <a:endParaRPr lang="en-US" altLang="ko-KR" sz="8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800" spc="-62" dirty="0" smtClean="0">
                <a:latin typeface="+mn-ea"/>
              </a:rPr>
              <a:t>∙ </a:t>
            </a:r>
            <a:r>
              <a:rPr lang="ko-KR" altLang="en-US" sz="800" kern="0" spc="-80" dirty="0" smtClean="0">
                <a:latin typeface="+mn-ea"/>
              </a:rPr>
              <a:t>결제카드 변경</a:t>
            </a:r>
            <a:r>
              <a:rPr lang="en-US" altLang="ko-KR" sz="800" kern="0" spc="-80" dirty="0">
                <a:latin typeface="+mn-ea"/>
              </a:rPr>
              <a:t> </a:t>
            </a:r>
            <a:r>
              <a:rPr lang="ko-KR" altLang="en-US" sz="800" kern="0" spc="-80" dirty="0" smtClean="0">
                <a:latin typeface="+mn-ea"/>
              </a:rPr>
              <a:t>및 할부 개월 변경은 </a:t>
            </a:r>
            <a:r>
              <a:rPr lang="ko-KR" altLang="en-US" sz="800" b="1" kern="0" spc="-80" dirty="0" smtClean="0">
                <a:solidFill>
                  <a:srgbClr val="FF0000"/>
                </a:solidFill>
                <a:latin typeface="+mn-ea"/>
              </a:rPr>
              <a:t>결제일 당일</a:t>
            </a:r>
            <a:r>
              <a:rPr lang="en-US" altLang="ko-KR" sz="800" kern="0" spc="-80" dirty="0" smtClean="0">
                <a:latin typeface="+mn-ea"/>
              </a:rPr>
              <a:t>(21:00</a:t>
            </a:r>
            <a:r>
              <a:rPr lang="ko-KR" altLang="en-US" sz="800" kern="0" spc="-80" dirty="0" smtClean="0">
                <a:latin typeface="+mn-ea"/>
              </a:rPr>
              <a:t>까지</a:t>
            </a:r>
            <a:r>
              <a:rPr lang="en-US" altLang="ko-KR" sz="800" kern="0" spc="-80" dirty="0" smtClean="0">
                <a:latin typeface="+mn-ea"/>
              </a:rPr>
              <a:t>)</a:t>
            </a:r>
            <a:r>
              <a:rPr lang="ko-KR" altLang="en-US" sz="800" kern="0" spc="-80" dirty="0" smtClean="0">
                <a:latin typeface="+mn-ea"/>
              </a:rPr>
              <a:t>만 </a:t>
            </a:r>
            <a:r>
              <a:rPr lang="en-US" altLang="ko-KR" sz="800" kern="0" spc="-80" dirty="0" smtClean="0">
                <a:latin typeface="+mn-ea"/>
              </a:rPr>
              <a:t> </a:t>
            </a:r>
            <a:r>
              <a:rPr lang="ko-KR" altLang="en-US" sz="800" kern="0" spc="-80" dirty="0" smtClean="0">
                <a:latin typeface="+mn-ea"/>
              </a:rPr>
              <a:t>가능합니다</a:t>
            </a:r>
            <a:r>
              <a:rPr lang="en-US" altLang="ko-KR" sz="800" kern="0" spc="-80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800" kern="0" spc="-90" dirty="0" smtClean="0">
                <a:latin typeface="+mn-ea"/>
              </a:rPr>
              <a:t>∙ </a:t>
            </a:r>
            <a:r>
              <a:rPr lang="ko-KR" altLang="en-US" sz="800" kern="0" spc="-90" dirty="0">
                <a:latin typeface="+mn-ea"/>
              </a:rPr>
              <a:t>환불금액은 환불 신청서 제출일 </a:t>
            </a:r>
            <a:r>
              <a:rPr lang="ko-KR" altLang="en-US" sz="800" kern="0" spc="-90" dirty="0" smtClean="0">
                <a:latin typeface="+mn-ea"/>
              </a:rPr>
              <a:t>기준으로 </a:t>
            </a:r>
            <a:r>
              <a:rPr lang="ko-KR" altLang="en-US" sz="800" kern="0" spc="-90" dirty="0">
                <a:latin typeface="+mn-ea"/>
              </a:rPr>
              <a:t>책정되어 </a:t>
            </a:r>
            <a:r>
              <a:rPr lang="ko-KR" altLang="en-US" sz="800" kern="0" spc="-90" dirty="0" smtClean="0">
                <a:latin typeface="+mn-ea"/>
              </a:rPr>
              <a:t>계좌이체로 환불됩니다</a:t>
            </a:r>
            <a:r>
              <a:rPr lang="en-US" altLang="ko-KR" sz="800" kern="0" spc="-90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800" spc="-73" dirty="0" smtClean="0">
                <a:latin typeface="+mn-ea"/>
              </a:rPr>
              <a:t>.</a:t>
            </a:r>
            <a:r>
              <a:rPr lang="en-US" altLang="ko-KR" sz="800" spc="-62" dirty="0" smtClean="0">
                <a:latin typeface="+mn-ea"/>
              </a:rPr>
              <a:t> </a:t>
            </a:r>
            <a:r>
              <a:rPr lang="ko-KR" altLang="en-US" sz="800" spc="-80" dirty="0" smtClean="0">
                <a:latin typeface="+mn-ea"/>
              </a:rPr>
              <a:t>결제 </a:t>
            </a:r>
            <a:r>
              <a:rPr lang="ko-KR" altLang="en-US" sz="800" kern="1000" spc="-80" dirty="0" smtClean="0">
                <a:latin typeface="+mn-ea"/>
              </a:rPr>
              <a:t>당일 취소 건 외에 환불관련 행정처리는 다음날</a:t>
            </a:r>
            <a:r>
              <a:rPr lang="en-US" altLang="ko-KR" sz="800" kern="1000" spc="-80" dirty="0" smtClean="0">
                <a:latin typeface="+mn-ea"/>
              </a:rPr>
              <a:t>(</a:t>
            </a:r>
            <a:r>
              <a:rPr lang="ko-KR" altLang="en-US" sz="800" kern="1000" spc="-80" dirty="0" smtClean="0">
                <a:latin typeface="+mn-ea"/>
              </a:rPr>
              <a:t>휴일제외</a:t>
            </a:r>
            <a:r>
              <a:rPr lang="en-US" altLang="ko-KR" sz="800" kern="1000" spc="-80" dirty="0" smtClean="0">
                <a:latin typeface="+mn-ea"/>
              </a:rPr>
              <a:t>) </a:t>
            </a:r>
            <a:r>
              <a:rPr lang="ko-KR" altLang="en-US" sz="800" kern="1000" spc="-80" dirty="0" smtClean="0">
                <a:latin typeface="+mn-ea"/>
              </a:rPr>
              <a:t>처리합니다</a:t>
            </a:r>
            <a:r>
              <a:rPr lang="en-US" altLang="ko-KR" sz="800" kern="1000" spc="-80" dirty="0" smtClean="0">
                <a:latin typeface="+mn-ea"/>
              </a:rPr>
              <a:t>.</a:t>
            </a:r>
          </a:p>
        </p:txBody>
      </p:sp>
      <p:grpSp>
        <p:nvGrpSpPr>
          <p:cNvPr id="59" name="그룹 58"/>
          <p:cNvGrpSpPr/>
          <p:nvPr/>
        </p:nvGrpSpPr>
        <p:grpSpPr>
          <a:xfrm>
            <a:off x="3582594" y="9691634"/>
            <a:ext cx="3309581" cy="556016"/>
            <a:chOff x="3524794" y="8802533"/>
            <a:chExt cx="3119254" cy="399844"/>
          </a:xfrm>
        </p:grpSpPr>
        <p:sp>
          <p:nvSpPr>
            <p:cNvPr id="55" name="양쪽 모서리가 둥근 사각형 54"/>
            <p:cNvSpPr/>
            <p:nvPr/>
          </p:nvSpPr>
          <p:spPr>
            <a:xfrm rot="16200000">
              <a:off x="3746803" y="8580526"/>
              <a:ext cx="399842" cy="843860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ko-KR" altLang="en-US" sz="1300" b="1" kern="0" spc="-100" dirty="0">
                  <a:latin typeface="+mj-ea"/>
                  <a:ea typeface="+mj-ea"/>
                </a:rPr>
                <a:t>정기휴관일</a:t>
              </a: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379700" y="8802533"/>
              <a:ext cx="2264348" cy="39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sz="830" spc="-52" dirty="0">
                  <a:solidFill>
                    <a:schemeClr val="tx1"/>
                  </a:solidFill>
                </a:rPr>
                <a:t>※ 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매월 첫 번째 </a:t>
              </a:r>
              <a:r>
                <a:rPr lang="ko-KR" altLang="en-US" sz="800" b="1" spc="-62" dirty="0">
                  <a:solidFill>
                    <a:srgbClr val="FF0000"/>
                  </a:solidFill>
                  <a:latin typeface="+mn-ea"/>
                </a:rPr>
                <a:t>일요일</a:t>
              </a:r>
              <a:r>
                <a:rPr lang="en-US" altLang="ko-KR" sz="830" spc="-52" dirty="0">
                  <a:solidFill>
                    <a:schemeClr val="tx1"/>
                  </a:solidFill>
                </a:rPr>
                <a:t>, 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설날 및 </a:t>
              </a:r>
              <a:r>
                <a:rPr lang="ko-KR" altLang="en-US" sz="830" spc="-52" dirty="0" smtClean="0">
                  <a:solidFill>
                    <a:schemeClr val="tx1"/>
                  </a:solidFill>
                </a:rPr>
                <a:t>추석 </a:t>
              </a:r>
              <a:r>
                <a:rPr lang="ko-KR" altLang="en-US" sz="800" b="1" spc="-62" dirty="0" smtClean="0">
                  <a:solidFill>
                    <a:srgbClr val="FF0000"/>
                  </a:solidFill>
                  <a:latin typeface="+mn-ea"/>
                </a:rPr>
                <a:t>연휴기간</a:t>
              </a:r>
              <a:endParaRPr lang="en-US" altLang="ko-KR" sz="800" b="1" spc="-62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830" spc="-52" dirty="0">
                  <a:solidFill>
                    <a:schemeClr val="tx1"/>
                  </a:solidFill>
                </a:rPr>
                <a:t>※</a:t>
              </a:r>
              <a:r>
                <a:rPr lang="ko-KR" altLang="en-US" sz="830" spc="-52" dirty="0">
                  <a:solidFill>
                    <a:schemeClr val="tx1"/>
                  </a:solidFill>
                </a:rPr>
                <a:t> 시설 보수 및 관리상 임시 휴관일을 지정할 수 있음</a:t>
              </a:r>
              <a:endParaRPr lang="en-US" altLang="ko-KR" sz="830" spc="-52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234788" y="1865100"/>
            <a:ext cx="1034774" cy="150344"/>
            <a:chOff x="224875" y="1783491"/>
            <a:chExt cx="995595" cy="144651"/>
          </a:xfrm>
        </p:grpSpPr>
        <p:sp>
          <p:nvSpPr>
            <p:cNvPr id="58" name="직사각형 57"/>
            <p:cNvSpPr/>
            <p:nvPr/>
          </p:nvSpPr>
          <p:spPr>
            <a:xfrm>
              <a:off x="224875" y="1783491"/>
              <a:ext cx="933778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/>
                <a:t>접수 및 이용안내</a:t>
              </a:r>
            </a:p>
          </p:txBody>
        </p:sp>
        <p:sp>
          <p:nvSpPr>
            <p:cNvPr id="63" name="타원 62"/>
            <p:cNvSpPr/>
            <p:nvPr/>
          </p:nvSpPr>
          <p:spPr>
            <a:xfrm>
              <a:off x="1082527" y="1784142"/>
              <a:ext cx="137943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685825" y="6428675"/>
            <a:ext cx="750287" cy="149667"/>
            <a:chOff x="3556056" y="5612223"/>
            <a:chExt cx="721880" cy="144000"/>
          </a:xfrm>
        </p:grpSpPr>
        <p:sp>
          <p:nvSpPr>
            <p:cNvPr id="65" name="직사각형 64"/>
            <p:cNvSpPr/>
            <p:nvPr/>
          </p:nvSpPr>
          <p:spPr>
            <a:xfrm>
              <a:off x="3556056" y="5612223"/>
              <a:ext cx="639707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dirty="0"/>
                <a:t>환불절차</a:t>
              </a:r>
            </a:p>
          </p:txBody>
        </p:sp>
        <p:sp>
          <p:nvSpPr>
            <p:cNvPr id="66" name="타원 65"/>
            <p:cNvSpPr/>
            <p:nvPr/>
          </p:nvSpPr>
          <p:spPr>
            <a:xfrm>
              <a:off x="4133936" y="5612223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</p:spTree>
    <p:extLst>
      <p:ext uri="{BB962C8B-B14F-4D97-AF65-F5344CB8AC3E}">
        <p14:creationId xmlns:p14="http://schemas.microsoft.com/office/powerpoint/2010/main" val="17207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-1" y="71790"/>
            <a:ext cx="7127875" cy="102958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sp>
        <p:nvSpPr>
          <p:cNvPr id="5" name="직사각형 4"/>
          <p:cNvSpPr/>
          <p:nvPr/>
        </p:nvSpPr>
        <p:spPr>
          <a:xfrm>
            <a:off x="-1" y="819483"/>
            <a:ext cx="7127875" cy="94928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49"/>
          </a:p>
        </p:txBody>
      </p:sp>
      <p:grpSp>
        <p:nvGrpSpPr>
          <p:cNvPr id="14" name="그룹 13"/>
          <p:cNvGrpSpPr/>
          <p:nvPr/>
        </p:nvGrpSpPr>
        <p:grpSpPr>
          <a:xfrm>
            <a:off x="3636298" y="879552"/>
            <a:ext cx="3295518" cy="2594870"/>
            <a:chOff x="3532999" y="803779"/>
            <a:chExt cx="3098681" cy="24781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양쪽 모서리가 둥근 사각형 9"/>
            <p:cNvSpPr/>
            <p:nvPr/>
          </p:nvSpPr>
          <p:spPr>
            <a:xfrm>
              <a:off x="3532999" y="803779"/>
              <a:ext cx="3096000" cy="236501"/>
            </a:xfrm>
            <a:prstGeom prst="round2SameRect">
              <a:avLst/>
            </a:prstGeom>
            <a:solidFill>
              <a:srgbClr val="FE0A73"/>
            </a:solidFill>
            <a:ln>
              <a:solidFill>
                <a:srgbClr val="FE0A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GX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 프로그램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535680" y="1072655"/>
              <a:ext cx="3096000" cy="22093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888824"/>
              </p:ext>
            </p:extLst>
          </p:nvPr>
        </p:nvGraphicFramePr>
        <p:xfrm>
          <a:off x="3641102" y="1184514"/>
          <a:ext cx="3270928" cy="2269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0015"/>
                <a:gridCol w="576013"/>
                <a:gridCol w="822874"/>
                <a:gridCol w="343210"/>
                <a:gridCol w="808816"/>
              </a:tblGrid>
              <a:tr h="1481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에어로빅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멀티근력댄스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다이어트댄스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프롭테라피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중급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초급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입문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157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요가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15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줌바댄스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815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0" name="그룹 29"/>
          <p:cNvGrpSpPr/>
          <p:nvPr/>
        </p:nvGrpSpPr>
        <p:grpSpPr>
          <a:xfrm>
            <a:off x="3647587" y="3460265"/>
            <a:ext cx="3292667" cy="2685977"/>
            <a:chOff x="3535680" y="3486149"/>
            <a:chExt cx="3096000" cy="30477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양쪽 모서리가 둥근 사각형 18"/>
            <p:cNvSpPr/>
            <p:nvPr/>
          </p:nvSpPr>
          <p:spPr>
            <a:xfrm>
              <a:off x="3535680" y="3486149"/>
              <a:ext cx="3096000" cy="245293"/>
            </a:xfrm>
            <a:prstGeom prst="round2Same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볼링장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(2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535680" y="3765391"/>
              <a:ext cx="3096000" cy="27684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847267"/>
              </p:ext>
            </p:extLst>
          </p:nvPr>
        </p:nvGraphicFramePr>
        <p:xfrm>
          <a:off x="3646521" y="3665821"/>
          <a:ext cx="3277926" cy="102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21840"/>
                <a:gridCol w="577473"/>
                <a:gridCol w="824961"/>
                <a:gridCol w="344078"/>
                <a:gridCol w="809574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초급반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각 반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38,400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25,600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중급반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교정자유반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취미반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27" name="그룹 26"/>
          <p:cNvGrpSpPr/>
          <p:nvPr/>
        </p:nvGrpSpPr>
        <p:grpSpPr>
          <a:xfrm>
            <a:off x="3647589" y="4704388"/>
            <a:ext cx="1567031" cy="143698"/>
            <a:chOff x="3589679" y="4987780"/>
            <a:chExt cx="1507701" cy="144000"/>
          </a:xfrm>
        </p:grpSpPr>
        <p:sp>
          <p:nvSpPr>
            <p:cNvPr id="25" name="직사각형 24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볼링 이용안내</a:t>
              </a:r>
            </a:p>
          </p:txBody>
        </p:sp>
        <p:sp>
          <p:nvSpPr>
            <p:cNvPr id="26" name="타원 25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890039"/>
              </p:ext>
            </p:extLst>
          </p:nvPr>
        </p:nvGraphicFramePr>
        <p:xfrm>
          <a:off x="3647589" y="4884290"/>
          <a:ext cx="3292666" cy="8802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7880"/>
                <a:gridCol w="372620"/>
                <a:gridCol w="808203"/>
                <a:gridCol w="711171"/>
                <a:gridCol w="732792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종일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</a:t>
                      </a:r>
                      <a:r>
                        <a:rPr lang="ko-KR" altLang="en-US" sz="700" b="0" baseline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일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</a:t>
                      </a:r>
                      <a:r>
                        <a:rPr lang="ko-KR" altLang="en-US" sz="700" b="0" baseline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말</a:t>
                      </a:r>
                      <a:r>
                        <a:rPr lang="en-US" altLang="ko-KR" sz="700" b="0" dirty="0" smtClean="0">
                          <a:solidFill>
                            <a:srgbClr val="00B05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2,200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71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공휴일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부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600999" y="5739422"/>
            <a:ext cx="330454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선착순 접수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예약불가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회원카드 필요 없음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이용가능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볼링화 필수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대여료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 1,000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원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5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운영 마감시간 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75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게임 종료</a:t>
            </a:r>
            <a:endParaRPr lang="en-US" altLang="ko-KR" sz="75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다자녀 할인은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가족관계증명서 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등본</a:t>
            </a:r>
            <a:r>
              <a:rPr lang="en-US" altLang="ko-KR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5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신분증 </a:t>
            </a:r>
            <a:r>
              <a:rPr lang="en-US" altLang="ko-KR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75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 볼링장 안내데스크에 제시</a:t>
            </a:r>
          </a:p>
        </p:txBody>
      </p:sp>
      <p:grpSp>
        <p:nvGrpSpPr>
          <p:cNvPr id="43" name="그룹 42"/>
          <p:cNvGrpSpPr/>
          <p:nvPr/>
        </p:nvGrpSpPr>
        <p:grpSpPr>
          <a:xfrm>
            <a:off x="3630233" y="6143466"/>
            <a:ext cx="3292667" cy="3836901"/>
            <a:chOff x="3535680" y="5803497"/>
            <a:chExt cx="3096000" cy="35927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양쪽 모서리가 둥근 사각형 31"/>
            <p:cNvSpPr/>
            <p:nvPr/>
          </p:nvSpPr>
          <p:spPr>
            <a:xfrm>
              <a:off x="3535680" y="5803497"/>
              <a:ext cx="3096000" cy="198641"/>
            </a:xfrm>
            <a:prstGeom prst="round2Same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다목적 체육관 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(4</a:t>
              </a:r>
              <a:r>
                <a:rPr lang="ko-KR" altLang="en-US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351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351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535680" y="6002138"/>
              <a:ext cx="3096000" cy="3394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591370"/>
              </p:ext>
            </p:extLst>
          </p:nvPr>
        </p:nvGraphicFramePr>
        <p:xfrm>
          <a:off x="3627270" y="6346718"/>
          <a:ext cx="3272156" cy="1907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9633"/>
                <a:gridCol w="500876"/>
                <a:gridCol w="735664"/>
                <a:gridCol w="469571"/>
                <a:gridCol w="1006412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46711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소그룹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77,000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검도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농구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9" name="표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572957"/>
              </p:ext>
            </p:extLst>
          </p:nvPr>
        </p:nvGraphicFramePr>
        <p:xfrm>
          <a:off x="3629106" y="8418515"/>
          <a:ext cx="3276441" cy="102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0366"/>
                <a:gridCol w="1238159"/>
                <a:gridCol w="470186"/>
                <a:gridCol w="1007730"/>
              </a:tblGrid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2</a:t>
                      </a:r>
                      <a:r>
                        <a:rPr lang="ko-KR" altLang="en-US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시간 </a:t>
                      </a:r>
                      <a:r>
                        <a:rPr lang="en-US" altLang="ko-KR" sz="700" b="1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월∼금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71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603416" y="9417780"/>
            <a:ext cx="3302131" cy="632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 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79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79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입장은 시작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전부터 ∼ 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발권</a:t>
            </a:r>
            <a:endParaRPr lang="en-US" altLang="ko-KR" sz="80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시간 이용 후 자율 퇴장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코트당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명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안내데스크에서는 코트 미지정</a:t>
            </a:r>
            <a:endParaRPr lang="en-US" altLang="ko-KR" sz="80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배드민턴 수업이 폐강 시 자유이용 불가</a:t>
            </a:r>
          </a:p>
        </p:txBody>
      </p:sp>
      <p:grpSp>
        <p:nvGrpSpPr>
          <p:cNvPr id="13" name="그룹 12"/>
          <p:cNvGrpSpPr/>
          <p:nvPr/>
        </p:nvGrpSpPr>
        <p:grpSpPr>
          <a:xfrm>
            <a:off x="155789" y="7990615"/>
            <a:ext cx="3292667" cy="1988649"/>
            <a:chOff x="213360" y="7380665"/>
            <a:chExt cx="3096000" cy="20254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직사각형 45"/>
            <p:cNvSpPr/>
            <p:nvPr/>
          </p:nvSpPr>
          <p:spPr>
            <a:xfrm>
              <a:off x="213360" y="7660194"/>
              <a:ext cx="3096000" cy="17459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  <p:sp>
          <p:nvSpPr>
            <p:cNvPr id="45" name="양쪽 모서리가 둥근 사각형 44"/>
            <p:cNvSpPr/>
            <p:nvPr/>
          </p:nvSpPr>
          <p:spPr>
            <a:xfrm>
              <a:off x="213360" y="7380665"/>
              <a:ext cx="3096000" cy="270000"/>
            </a:xfrm>
            <a:prstGeom prst="round2Same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헬스장 </a:t>
              </a:r>
              <a:r>
                <a:rPr lang="en-US" altLang="ko-KR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(4</a:t>
              </a:r>
              <a:r>
                <a:rPr lang="ko-KR" altLang="en-US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455" b="1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455" b="1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</p:grpSp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737119"/>
              </p:ext>
            </p:extLst>
          </p:nvPr>
        </p:nvGraphicFramePr>
        <p:xfrm>
          <a:off x="167300" y="8267092"/>
          <a:ext cx="3288376" cy="4353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92738"/>
                <a:gridCol w="1195477"/>
                <a:gridCol w="650172"/>
                <a:gridCol w="849989"/>
              </a:tblGrid>
              <a:tr h="1471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월요일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6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81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정기회원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21:30</a:t>
                      </a:r>
                    </a:p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(17:00 ∼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18:00 </a:t>
                      </a:r>
                      <a:r>
                        <a:rPr lang="ko-KR" altLang="en-US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정비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48" name="그룹 47"/>
          <p:cNvGrpSpPr/>
          <p:nvPr/>
        </p:nvGrpSpPr>
        <p:grpSpPr>
          <a:xfrm>
            <a:off x="155789" y="8744467"/>
            <a:ext cx="1567031" cy="149667"/>
            <a:chOff x="3589679" y="4987780"/>
            <a:chExt cx="1507701" cy="144000"/>
          </a:xfrm>
          <a:solidFill>
            <a:schemeClr val="accent4"/>
          </a:solidFill>
        </p:grpSpPr>
        <p:sp>
          <p:nvSpPr>
            <p:cNvPr id="49" name="직사각형 48"/>
            <p:cNvSpPr/>
            <p:nvPr/>
          </p:nvSpPr>
          <p:spPr>
            <a:xfrm>
              <a:off x="3589679" y="4987780"/>
              <a:ext cx="1444283" cy="144000"/>
            </a:xfrm>
            <a:prstGeom prst="rect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헬스 이용안내</a:t>
              </a:r>
            </a:p>
          </p:txBody>
        </p:sp>
        <p:sp>
          <p:nvSpPr>
            <p:cNvPr id="50" name="타원 49"/>
            <p:cNvSpPr/>
            <p:nvPr/>
          </p:nvSpPr>
          <p:spPr>
            <a:xfrm>
              <a:off x="4953380" y="4987780"/>
              <a:ext cx="144000" cy="144000"/>
            </a:xfrm>
            <a:prstGeom prst="ellips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26558" y="9633983"/>
            <a:ext cx="3296659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79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79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79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입장권은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으로 발급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까지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aphicFrame>
        <p:nvGraphicFramePr>
          <p:cNvPr id="53" name="표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314342"/>
              </p:ext>
            </p:extLst>
          </p:nvPr>
        </p:nvGraphicFramePr>
        <p:xfrm>
          <a:off x="167301" y="8903076"/>
          <a:ext cx="3269645" cy="7309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4149"/>
                <a:gridCol w="1183452"/>
                <a:gridCol w="667323"/>
                <a:gridCol w="834721"/>
              </a:tblGrid>
              <a:tr h="14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월요일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6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6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6181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일일회원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06:00~09:00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09:00~13:00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13:00~17:00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61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18:00~21:00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167301" y="879580"/>
            <a:ext cx="3292667" cy="7030085"/>
            <a:chOff x="213360" y="813330"/>
            <a:chExt cx="3096000" cy="64489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양쪽 모서리가 둥근 사각형 7"/>
            <p:cNvSpPr/>
            <p:nvPr/>
          </p:nvSpPr>
          <p:spPr>
            <a:xfrm>
              <a:off x="213360" y="813330"/>
              <a:ext cx="3096000" cy="256886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수영장 프로그램 </a:t>
              </a:r>
              <a:r>
                <a:rPr lang="en-US" altLang="ko-KR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455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455" b="1" spc="-5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213360" y="1156654"/>
              <a:ext cx="3096000" cy="6105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58" name="표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216589"/>
              </p:ext>
            </p:extLst>
          </p:nvPr>
        </p:nvGraphicFramePr>
        <p:xfrm>
          <a:off x="167300" y="1284632"/>
          <a:ext cx="3280678" cy="36486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3778"/>
                <a:gridCol w="528829"/>
                <a:gridCol w="830477"/>
                <a:gridCol w="545752"/>
                <a:gridCol w="821842"/>
              </a:tblGrid>
              <a:tr h="18546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3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새벽반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0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 인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8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41,800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오전반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~12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저녁반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~ 19:50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299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아쿠아로빅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7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 이상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9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86936" y="4955699"/>
            <a:ext cx="3288379" cy="24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매월 강습 반명</a:t>
            </a:r>
            <a:r>
              <a:rPr lang="en-US" altLang="ko-KR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 개설 여부는 </a:t>
            </a:r>
            <a:r>
              <a:rPr lang="ko-KR" altLang="en-US" sz="83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 및</a:t>
            </a:r>
            <a:r>
              <a:rPr lang="ko-KR" altLang="en-US" sz="830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3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홈페이지</a:t>
            </a:r>
            <a:r>
              <a:rPr lang="ko-KR" altLang="en-US" sz="83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에서 확인 가능</a:t>
            </a:r>
            <a:endParaRPr lang="en-US" altLang="ko-KR" sz="830" spc="-5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67302" y="5283871"/>
            <a:ext cx="1567031" cy="149667"/>
            <a:chOff x="202134" y="5197241"/>
            <a:chExt cx="1507701" cy="144000"/>
          </a:xfrm>
        </p:grpSpPr>
        <p:sp>
          <p:nvSpPr>
            <p:cNvPr id="61" name="직사각형 60"/>
            <p:cNvSpPr/>
            <p:nvPr/>
          </p:nvSpPr>
          <p:spPr>
            <a:xfrm>
              <a:off x="202134" y="5197241"/>
              <a:ext cx="1444283" cy="144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자유수영 이용안내 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</a:t>
              </a:r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정원 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120</a:t>
              </a:r>
              <a:r>
                <a:rPr lang="ko-KR" altLang="en-US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명</a:t>
              </a:r>
              <a:r>
                <a:rPr lang="en-US" altLang="ko-KR" sz="832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832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62" name="타원 61"/>
            <p:cNvSpPr/>
            <p:nvPr/>
          </p:nvSpPr>
          <p:spPr>
            <a:xfrm>
              <a:off x="1565835" y="5197241"/>
              <a:ext cx="144000" cy="144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786582"/>
              </p:ext>
            </p:extLst>
          </p:nvPr>
        </p:nvGraphicFramePr>
        <p:xfrm>
          <a:off x="167300" y="5435863"/>
          <a:ext cx="3269646" cy="12438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2291"/>
                <a:gridCol w="633221"/>
                <a:gridCol w="720033"/>
                <a:gridCol w="755324"/>
                <a:gridCol w="778777"/>
              </a:tblGrid>
              <a:tr h="15670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  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국∙공휴일</a:t>
                      </a:r>
                      <a:endParaRPr lang="ko-KR" altLang="en-US" sz="700" b="0" spc="-50" baseline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7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700" b="0" spc="-50" baseline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44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08:00~08:50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06:00~07:50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09:00~11:50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유아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2,310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만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~12</a:t>
                      </a:r>
                      <a:r>
                        <a:rPr lang="ko-KR" altLang="en-US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</a:t>
                      </a:r>
                      <a:r>
                        <a:rPr lang="en-US" altLang="ko-KR" sz="7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63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13:00~13:50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09:00~10:50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14:00~16:50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63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18:00~18:50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13:00~14:50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39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16:00~17:50</a:t>
                      </a: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386">
                <a:tc gridSpan="5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자유이용권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(50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 :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 이용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~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>
                        <a:lnSpc>
                          <a:spcPct val="120000"/>
                        </a:lnSpc>
                      </a:pP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60,500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57,200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48,400</a:t>
                      </a:r>
                      <a:r>
                        <a:rPr lang="ko-KR" altLang="en-US" sz="7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137921" y="6620093"/>
            <a:ext cx="327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월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금 강습 반은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강습 반은 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800" spc="-5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회를 서비스로 </a:t>
            </a:r>
            <a:endParaRPr lang="en-US" altLang="ko-KR" sz="800" spc="-5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</a:t>
            </a:r>
            <a:r>
              <a:rPr lang="en-US" altLang="ko-KR" sz="800" b="1" spc="-5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가능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아쿠아로빅 제외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회원 카드 지참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입장 전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반드시 샤워 후 수영복 착용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일일 자유이용은 의왕도시공사 홈페이지에서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회원 가입 후 이용 가능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입장은 시작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부터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~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정원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120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명 선착순 발권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물놀이 용품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사용 불가</a:t>
            </a:r>
            <a:r>
              <a:rPr lang="ko-KR" altLang="en-US" sz="800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킥판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오리 발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구명 조끼 등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액세서리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착용 불가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미만 유아는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36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이상 유아는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동성 보호자 동반 입장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 수영모</a:t>
            </a: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수경</a:t>
            </a:r>
            <a:r>
              <a:rPr lang="en-US" altLang="ko-KR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b="1" spc="-5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착용 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비치 웨어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트렁크 팬티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비키니 등 불가</a:t>
            </a:r>
            <a:r>
              <a:rPr lang="en-US" altLang="ko-KR" sz="800" spc="-5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800" b="1" spc="-5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1101"/>
            <a:ext cx="7127875" cy="860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856" y="10020114"/>
            <a:ext cx="5966414" cy="2842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47" b="1" dirty="0">
                <a:latin typeface="+mj-ea"/>
                <a:ea typeface="+mj-ea"/>
              </a:rPr>
              <a:t>    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수영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,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헬스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, GX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</a:t>
            </a:r>
            <a:r>
              <a:rPr lang="ko-KR" altLang="en-US" sz="1200" b="1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</a:t>
            </a:r>
            <a:r>
              <a:rPr lang="en-US" altLang="ko-KR" sz="1200" b="1" dirty="0" smtClean="0">
                <a:solidFill>
                  <a:schemeClr val="bg1"/>
                </a:solidFill>
                <a:latin typeface="+mj-ea"/>
                <a:ea typeface="+mj-ea"/>
              </a:rPr>
              <a:t>031-8045-8060,      </a:t>
            </a:r>
            <a:r>
              <a:rPr lang="ko-KR" altLang="en-US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볼링</a:t>
            </a:r>
            <a:r>
              <a:rPr lang="en-US" altLang="ko-KR" sz="1200" b="1" spc="156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  <a:r>
              <a:rPr lang="ko-KR" altLang="en-US" sz="1200" b="1" spc="156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</a:t>
            </a:r>
            <a:r>
              <a:rPr lang="ko-KR" altLang="en-US" sz="1200" b="1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</a:t>
            </a:r>
            <a:r>
              <a:rPr lang="en-US" altLang="ko-KR" sz="1200" b="1" smtClean="0">
                <a:solidFill>
                  <a:schemeClr val="bg1"/>
                </a:solidFill>
                <a:latin typeface="+mj-ea"/>
              </a:rPr>
              <a:t>031-8045-8070</a:t>
            </a:r>
            <a:endParaRPr lang="ko-KR" altLang="en-US" sz="12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3639151" y="8274983"/>
            <a:ext cx="1575469" cy="116372"/>
            <a:chOff x="3581561" y="4970873"/>
            <a:chExt cx="1515819" cy="144000"/>
          </a:xfrm>
          <a:solidFill>
            <a:srgbClr val="7030A0"/>
          </a:solidFill>
        </p:grpSpPr>
        <p:sp>
          <p:nvSpPr>
            <p:cNvPr id="54" name="직사각형 53"/>
            <p:cNvSpPr/>
            <p:nvPr/>
          </p:nvSpPr>
          <p:spPr>
            <a:xfrm>
              <a:off x="3581561" y="4970873"/>
              <a:ext cx="1444283" cy="144000"/>
            </a:xfrm>
            <a:prstGeom prst="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832" b="1" spc="-5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자유 배드민턴 이용안내</a:t>
              </a:r>
            </a:p>
          </p:txBody>
        </p:sp>
        <p:sp>
          <p:nvSpPr>
            <p:cNvPr id="55" name="타원 54"/>
            <p:cNvSpPr/>
            <p:nvPr/>
          </p:nvSpPr>
          <p:spPr>
            <a:xfrm>
              <a:off x="4953380" y="4970873"/>
              <a:ext cx="144000" cy="144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49"/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676277" y="10003453"/>
            <a:ext cx="311150" cy="347450"/>
            <a:chOff x="2782888" y="2201861"/>
            <a:chExt cx="3095625" cy="3686175"/>
          </a:xfrm>
        </p:grpSpPr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888" y="2201861"/>
              <a:ext cx="3095625" cy="3686175"/>
            </a:xfrm>
            <a:prstGeom prst="rect">
              <a:avLst/>
            </a:prstGeom>
          </p:spPr>
        </p:pic>
        <p:grpSp>
          <p:nvGrpSpPr>
            <p:cNvPr id="65" name="그룹 64"/>
            <p:cNvGrpSpPr/>
            <p:nvPr/>
          </p:nvGrpSpPr>
          <p:grpSpPr>
            <a:xfrm>
              <a:off x="3235322" y="2635249"/>
              <a:ext cx="2190753" cy="2581275"/>
              <a:chOff x="2762250" y="2635249"/>
              <a:chExt cx="2190753" cy="2581275"/>
            </a:xfrm>
          </p:grpSpPr>
          <p:pic>
            <p:nvPicPr>
              <p:cNvPr id="66" name="그림 65"/>
              <p:cNvPicPr>
                <a:picLocks noChangeAspect="1"/>
              </p:cNvPicPr>
              <p:nvPr/>
            </p:nvPicPr>
            <p:blipFill rotWithShape="1">
              <a:blip r:embed="rId5"/>
              <a:srcRect l="12602" r="21138"/>
              <a:stretch/>
            </p:blipFill>
            <p:spPr>
              <a:xfrm>
                <a:off x="4176716" y="2635249"/>
                <a:ext cx="776287" cy="2581275"/>
              </a:xfrm>
              <a:prstGeom prst="rect">
                <a:avLst/>
              </a:prstGeom>
            </p:spPr>
          </p:pic>
          <p:pic>
            <p:nvPicPr>
              <p:cNvPr id="67" name="그림 66"/>
              <p:cNvPicPr>
                <a:picLocks noChangeAspect="1"/>
              </p:cNvPicPr>
              <p:nvPr/>
            </p:nvPicPr>
            <p:blipFill rotWithShape="1">
              <a:blip r:embed="rId6"/>
              <a:srcRect l="23472" r="9445"/>
              <a:stretch/>
            </p:blipFill>
            <p:spPr>
              <a:xfrm>
                <a:off x="2762250" y="2878136"/>
                <a:ext cx="766763" cy="2095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1825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1287</TotalTime>
  <Words>2019</Words>
  <Application>Microsoft Office PowerPoint</Application>
  <PresentationFormat>사용자 지정</PresentationFormat>
  <Paragraphs>426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한컴 말랑말랑 Bold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267</cp:revision>
  <cp:lastPrinted>2026-02-28T01:58:17Z</cp:lastPrinted>
  <dcterms:created xsi:type="dcterms:W3CDTF">2025-09-19T02:12:13Z</dcterms:created>
  <dcterms:modified xsi:type="dcterms:W3CDTF">2026-03-03T00:16:09Z</dcterms:modified>
</cp:coreProperties>
</file>